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99" r:id="rId17"/>
    <p:sldId id="274" r:id="rId18"/>
    <p:sldId id="303" r:id="rId19"/>
    <p:sldId id="273" r:id="rId20"/>
    <p:sldId id="272" r:id="rId21"/>
    <p:sldId id="285" r:id="rId22"/>
    <p:sldId id="271" r:id="rId23"/>
    <p:sldId id="300" r:id="rId24"/>
    <p:sldId id="301" r:id="rId25"/>
    <p:sldId id="302" r:id="rId26"/>
    <p:sldId id="276" r:id="rId27"/>
    <p:sldId id="277" r:id="rId28"/>
    <p:sldId id="290" r:id="rId29"/>
    <p:sldId id="289" r:id="rId30"/>
    <p:sldId id="278" r:id="rId31"/>
    <p:sldId id="288" r:id="rId32"/>
    <p:sldId id="287"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7"/>
  </p:normalViewPr>
  <p:slideViewPr>
    <p:cSldViewPr>
      <p:cViewPr varScale="1">
        <p:scale>
          <a:sx n="97" d="100"/>
          <a:sy n="97" d="100"/>
        </p:scale>
        <p:origin x="154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Area of Responsibility 1</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Assess Needs, Assets, and Capacity for Health Education</a:t>
            </a:r>
          </a:p>
        </p:txBody>
      </p:sp>
      <p:sp>
        <p:nvSpPr>
          <p:cNvPr id="1028" name="AutoShape 4"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QTEhQUExQVFRUXGBwYGRcYGBsYGhgaFxgYGBgcHR4YHSggHBwlHhgYITEiJiktLi4uFx8zODMsNygtLisBCgoKDg0OGhAQGi8lHCAsNzQsNy0uNy8yLCs0Nyw3LCwsNy8sLiwsLzU1LC0sLDctNywsLSwsNywsLCwsLCwsLP/AABEIAK8BIAMBIgACEQEDEQH/xAAcAAABBAMBAAAAAAAAAAAAAAAABAUGBwEDCAL/xABLEAACAQIDBAYIAgcGBQIHAQABAgMAEQQSIQUxQVEGBxMiYXEUMlOBkaGi0kLRI1JicpKxwRUXM1SCsghDY5PhwvEkJTRzlOPwFv/EABoBAQEAAwEBAAAAAAAAAAAAAAABAgQFAwb/xAAmEQEAAgIBBAIBBQEAAAAAAAAAARECAwQFEjFBEyFxIlGBofAU/9oADAMBAAIRAxEAPwC8aKKKAooooCisVmgKKKwTQYJqPz9NMCknZtiYw97WvcXPiBb50i6e7dRMNPFHKBiDExVAbtYWzG3gCa5/I5bqyiHT4PTo5ETllNRDquKUMAVIIO4g3BrZVb9VG20XCRwyyKrF3EIY2LICL2vyYke6rGvUmKaO7VOrOcZ9PVFYrNR5CiiigKKKKAooooCiiigKKKKAooooCiiigKKKKAooooCiiigKKKKAooooCiisGgS4/aEcKF5XVFG9mIAFNuyOluExLFIZlZxrl1DEDeQGAuKrzrvmftMMmvZ5XI5FwVGviBb+I1XGz5XWWNo75wwyW33vpa3PdWVOtxumRt0fJOX26R2n0iw2H/xp40PIsL/DfUY6XbamnwBxGz5TlBOche8UU2YrmGlt+7deqk6X4Ew43EIw/GWF+T94fzt7qsfqWxofDzwNY5XzW5rINfmD8atUufCx0asd8Tfj8UqiHFskgkU9++a51ueN77wdx5g1aOC6KbLxGHGN78UWXNJGHIVCPWXiR5A8qh3T/o2cFiSqj9FJd4zyF9V9x+VqZIdpyrC8KsRE7BmXmy7v/bwFXy6mzV/04Y7NOVfj9vb1traHbylwoRNFjTgiLoqjy3+ZNWr1Y7TxAws0+KkZsPGDkzC7WQEuQd5HADmKq3o9sh8VOsSAm5u2Xeqjef6e8VanT2dsNszsVjWONssKi+ZrbzuFtwO+ktbqHZPZx8Y+5/qEu2X0rwmI/wAKeNj+rezfA61s2x0mwuFt28qoTuG9j5KLk1zdhYO0kRBqXdUHmzBR/OnLpdEyYydGJuj5BfU5F9Tfwy2PvqdrynpGEbYw7/Vugdn9IsNOmeKZGXnfceRB1Bre+2YB/wAwe65/lVJ9UoY7QVQLqY3Lg7rC1jbnew95q8xhE/UX+EflWMxTmc3jxx9vZE2Tf25B7T5H8q3xbRibdIp94r02CjOhRP4RTdj9gRuCUARuFt3wqNU8A1mov0Zxj9oYySVsfGxFt3hUooCiiigKKKKAooooCiiigKKKKAooooCiiigKKKKAooooCiisXoID1u46OPDRh4UlLyWUNmGWwNyCuoNQTolt3ZsDrJJhZQ43MX7UKddQDbXdrapX1qdH5sVLE0bxkIpAjJOYliCSAARwA1qusd0SxkIu+GltzVc4+m9ekeHf4OGjLj9mWdTPn7o69Zm0sPicRHPhnDB48rixBBU6XBHEH5Vs6qNpNFjCirmMsZUC9u8tmF/cGqGsljY6HkdD86fdnt6CUna3pNs0UZ3ICLZ5BvvY91fG5q03tmnGOP8ABE3fhb/TLo+2Kwr9u6pkBkUot8pUEneQTpcWqlBh8L/mJP8A8f8A/ZVw7O6aRY3Az7kmETh49+uQ6rzU86osHSpi0+l4bIjPDKZipXl1VbDiiw3boxkaa/fK5TlUkBbXNhpffUe68MfdsNANwDSHz9Vf/V8acOjm2I8JsiCWWUqtnCxrbM7Z30FQTH4/+0XJYCPEbkFzlkS5IjuTpILmx3Nu00NT28OPrynlTtzucYmfsk6GYiGLGRSztljju+4m5UHKABvN/wCVSjpp0n2ZimzDDyySDTtAeyuBwJ3keYqvmU3ykEMDYrre/K2+96dNn9GsXNbssPMw55So+LWFZOru06ss425Z1/NJ91T7RRnmjgw8cb5QwYuzOy3sQSeRI3ADXdVlAYg+zHxNVz0B6EYzC4pJ5DEigFSmYsxDeQsCCAd9Wl2q8x8RWGT53nzrndM65uCJvSf+mfjSLF7UlW6MFDEbwd1+NbsXtRmJSEXPFm0UfHfXrA7NSMF3OdiDmY6+YFRpE/RmBVzG93/kv9af6juwISZCw9UAj3mpFUBRRRQFFFFAUUUUBRRRQFFFFAUUUUBRRRQFFFFAUVg01bV2tkORBmkPAcPPxoFuNxqRC7m38z5Cm8NNPu/Qx8/xsPDlXvZ+yrHtJjnkPPcvlS7E4lU1YgeHE0GvCbPSP1Rc8WOpPvrbPMiDvECkqySybh2a8zq3w4Vtw+z0XU95v1m1P/igbsZhY57WwyORqHkRdDzFxeqT6c9GJ8HMWkJkSQkiU63J4MeDf0FdDmmza+HhxEbRSJ2isNQBf58DWUS3OHzMtGd+Yc14XFPG2ZGKtYi45MLEHmCOFaaeel2w/QsS0N8wsGUnfla9g3C+hpmrOH1uvLHOO/H23T4p3CKzEqgKoOCgm5t5k06dFujU2NlyRghRYvJwQef63IUi2LgO3xEUN8vaOFvyv/Wuhdk4PDYGFYksoA82Y8SbakmpMuf1Dmxx8ezCP1SzgNhLGB3Y84ABkKhpHyiwLNYEml7YbS7SGw8bCqy669vMMLFGgePtJb39ViEBOg3gXIqmTjJOMkn8bfnXm+XmZy8uo3njJKxI0rc790ebflXvDbKYnNK1v2ENgPM7zVX9QO0T2mKhZibqkgvraxKtqd29dKtjaG1kjVrd4qCSBwABJJPAaURukw8QFyFAHHyprjTtGPZqQmveO4+Vcy4/aksskkhkk/SOz2ztbvMW52tryroLq5Iw+yMO7tqyGUlmJ0clrktuAFqCRbJnt3Laan86U4za8EX+LNFH+/Iq/wC41z70v6xJ8Q7phnaGDUXU2kk1NyWU6A8hbz31Gtl9H8Vi8zw4eWa29wtxflmOhPhe9Fp1RgtqwTaxTRSa27jq+v8ApJpWGrj0K8Un4o5ENri6OrKbEX0IIN66C6oOk74vBsJ2LSQNlZzvdSMyk8za4PlQpPwwozVyht7bMs2KxEvaP35XYWdgAMxygC+gy2q5uonDMMDJK7MxllNsxJsEAXS/jm4miLKJoDCmTpttD0fAYqW9isT21t3iLLY87kVy0cZLb/Fl0/bb86Dr/OKzmqttoSHB9HPWIkbDqMxa7Z5rcTvPe89Kon06X2sn8bfnQp1/ei9cliLF/q4r4S/lXkxYz9XF/CX8qLTrYGsZxUG2LtJNmbGglxBYlYwxW5LPJJdsoz63Jbcd3uql+lHTbF41iZJCkd7rFGSiAcL2N2PiflQp0lidv4WM5ZMTAjDUhpUUgHdoTSrD4tHF0dXB1BVgwIO7dXKY6MYsQ9v6LMIQM2fIQLc+dvEC1Jdk7SmwziTDyNE/NSQGtwYbmHgedCnXt6KaOim1/S8JDiACvaJmseBuQ3zB91qd6IS7SxBjjdxvA0/lTH0XRSZJGN2HE8Li5PvqQYqJWVlb1SNaimGwLMX7K7eJNrjh/wD3hQPr41pDlhGnFzu91KMNs9VOY95v1jr8OVNcGKxEa2MC2HEMF/8Aelb42VlusRv53/KgcZZQouTatBnZvUXT9ZtPlxpuiE2/sATzdxf5UptiTxiX3M1ApGFvq7FvDcPhW26qOAHwpCMBIfXnf/SAte12PFxBc83Jb+dBUXWbs158e0iFOz7NBnLqFuM1xcnh/Wot/Z+HjF5cRnP6sAv9Td2nzrdQDaBAsAIo9OH4uFQxVubC5PIan5V6+n1nCwznj4zOVRSV9FsZAcZh44sOAGkA7R2LSDxBGinThzq98Ns+OPVVF+e8/E61Q/Q7YU64vDyvGyIsga72Utv0VSbknyq8zJK3qqEHNtT8BWOTjdVjD5Y7Zv6Ul187Qz42KIHSKK5HjIxP8lWq5WElC9u6CFJ8WDEf7TT308xxm2jinLFgJCik8owEH+0n30/bN2If/wDPYmfW7YlZN34Y7R6eF2Y3rBziXqimA2nGjMVEqOhsbX7ucD6P51c3WNiVwuy8UyWUmPICOchyDUfvb6576JY3scbhJNe7PHe28hmCsNeYJHvq2OvbHuMJDEdBJLew5RqTr72GnhRFKQRF2VF3swUaX1YhRp76urrZxnomAiwqHvSgR6aZYY1AIHn3V+NVv1a7P7faeFUi4V+0PHSLv8fELT5127Q7XaOS/dhiVLftMS7H4FB/pos+UN2Ls1sTiIoE3yOqeQJ1PkBc+6urNl7Njw8SRRKFRFCgDkOfM+NUR1G7O7TaBkI7sMTH/W5VV+Rk+HjXQYojmXrCwc0m0sY6YebKZSBlicg5QFJBC2N8t/fUq6u2lwmydqTOjRsAQgdWUluzspsbHLmYa+dXhVcdeu0Oz2esYOs0qr7lDOf9oHvFC3P+6uper3Z/YbOwsdrHslZhqO9J320O7Vq5cQC4zC4uLjmLi4+FXLD13RKoAwUlgAP8VdwH7tFk89em0Oz2eIwbGaVV47lu53fujfzqi9k4Ltp4YfaSKnHUMwB3a7qk/WN05/tMw5YjEsWbQsGJLW10AtoK9dUGA7XakNxpEHlOlx3RlHlqwN/CiJ319YvJhMPADbPJmIv+GNTYW4i7A+YFVP0RwInx2FiIuGmW/iAcx4clNTDr3x+fHpFwihHP1pCWPh6oT41FuhO30wOLXEvEZQisFUNlszC17nkCfjQdTqKzVRf35R/5N/8Aur9tSnoL0+G0mmy4doliUEszhrlr2AsvJST7qIrfry28ZcUuFB7kADNbjI4vr+6th/qNNXVJ0eGLxwMi5ooB2jA7i17Rjx7wvb9moz0g2gcRip5j/wAyRm91+79IA91XN1B7Ny4SacjWaTLf9mK4H1M9FtYO2u7hpjlzWjbugb+6dLf0rlRNlYiw/wDh5/8AtSfbXXlFERjq0wzRbMwiOCGEdyDcEZmLAEHUGxGlSeiigS7SUmNgN9qZ9k4rsw4t4j/zT7iJMqluVNuDwwlzF9flQb8PDn7zkNyA3Cl4FNv9ix8Cw8j/AOK9rsoDTPJ5ZqBeTWt8Qo3sB7xSQbJj/a/iNbY9nxruQe/X+dB5bacf61/3QT/KvJxrH1ImPi1lFLFjA3ADyr0aClesnFwJjiZoGll7NNO0Kxgd624XJ31F26TyrpCkWHH/AE0AbfxY3J86k/WfsiefaJMUTuOyTUDTjxOnEVHT0X7PXE4mGD9m/aP8E416W+m4nw/Bh3zc148vPRDEO+0cKXZnPajVmLHjzroPa2NWGGWRjYIjOf8ASpP9KpPom2BXGYdYlnlcyACVyEVTY6hRv99T7rbmWHZk53tJliBOvrnXf4A1jk5vVZidsVFfTnSSYsS7bzdm8zqfnXQOA2A39gdgdC2EZ8gsO+6GSxI/aIF/CqG2ZhTLPDEN8kiRj/W4X+tdbDDgRhBuy5d2lrWrFy3H6SEWZd4sR5jUVPet7bYxM+EykFRhI5B5zjOfEd0JoahW0MP2cssZ/BI6nS3qsRu4bt1eJsQz2LEkqoQX4Kgso8gBairK6g9nZsZPMf8AlRZRu3yMPnZD/Eag/SzHGfHYqU/imktv9VWKrv8AACrZ6mYBBsvFYhvxPI3jkijAt55g/wARVIZ76k3J1J89aC7/APh+wdsNiZf1pgg8kjQ/+urXvUE6k0A2VFYg3eUm3MyNoeZG73Uj66eksmFw8KYeRo5pJL3XeI0Bv5XYoPK9EWPeqP6/9pZp8NACO4hkI8XOUfJT8aj/AEU6TbSxOMw8Hpk5DyLm7w9QEF9w/VBpJ1pbQ7bamJ1usZEQ3/8ALFm38mzD3UCboJ0bG0MWMOzlFyM5ZbEgLbgd9yQKsz+46D/Nz/wp+VN3/D7s+74uc8AkQ9/fb5ZPnVyYucIjOdyqWPuBP9KFuUek+zkw+LngjYusTlMzWuSPW9XTfce6rI/4f8Bd8VORuCxL5nvt8glVTjcQZJJJDvkdnJPN2LH+dXp1XAYTYj4g2BbtZibjcoKrv8EG/nRVR9PMf2+0MXJvHasovyjOQf7aknVz1dJtGCSaSWSIK+RciqQ1gCT3vMCq9LE6nedT5nU10t1S7N7HZeH01cGVvEyMSN3hlA8AKLKMf3Gwf5uf+FPyp2To5HsbZmOaORpCUZszi3ey5EFl4XPzqw6gXXXicmy5BuzvGv1A6/CjG3OgFh7v5V1H1c4Dsdm4ROPZBzrfvSd9vddq5blGh1todeWm/Suv9nACKMAiwRd271RQKb1mqO62ummIjx3Y4XESRCJAr5NLu3e1vvsCvxNKepva+NxeLkM+JlkiijuVY6FnJC305BjQXRRWBWaDXNFmBB3Gm1IJIycouP507UUCFcefxIw8q9DaA/Vb4UsooEvpR4I3wtWO1kO5APM/lSui1AkySH8Sr5C/86ycJf1mY++w+VKqwRQUZ1tYp1xxiV3EfZocgYhbm97gHXcN/KoJaui9tdCcHipe1njLPYLcSOugvbRWA4mkX92WzvYN/wB2X76z7ne4vU9GrVGE4zcf791OdCD/APMMJ/8AdH9amn/EDtAdnhcODqWaUjTcoyD5ufgam2B6vsDDIkscJDocyntJDYjwLEUr210dwWKkX0mKOWQKcocm4W+thfdeplNtDqHKx5GyMsb+o9qI6o8B2u1IP+mGl/hFh82HwrpSmPYPRfBYZu1wsEcbMuXMl9VJBtv3XAp5My6C41JA8SN4rFoOYusnBdltTGLwaQyC/wD1AHPzLVGSa6p2n0NwOIkMs2GjkkNrsb3NhYbjSRurrZn+Ti+f51KVs6B7L7HZmGia9zCC2nGQZmBB5FjpXN239jyYTESQSqQUJy3/ABJc5HHMMBf411jFlHcFu6o05DcP5fKmfb2ysFiyIcQkUjWuFOjjxUjvD3VUUL0N6wcTs+MxIqSxElgj3GVmOpBXgddOZpj6R7fmxsxmnYMxsqqNFUX0VR7/ADNXlJ1PbNJJCzKOQmYgfxXPzp52F0AwGEYPDAucbndmkYbtRnJsdOFqLaHdUPRFsLHJjsQhSRoz2aNoVjsGLEcGaw04AcLmqYx2K7WSSUm/aOz6/tsW4+ddc4zCJIjxuAyOpVlO4qwsR7xeo1/d/ssEL6HDe17a7t199Es19SOzzHs1XIsZpHk918q/JeHOnXrRx3Y7LxbXsWj7NTrvkIThu3k1I9n4GOCNYolCRoLKo3AchSXa2zIMWphnRZVBDFDe1/wk2oOSWOhtr4VfvT4jB7BWEWBMcUO86k2L24nQNpUjTq92aCCMHECDcHXQjUHfTlt7ZOGnjC4tEeNWBAckANbKOOp1t76Dk4mplg+tDaMUaRpLGFQBVHZJoALDhV2Dq82Z/k4vq/Os/wB3ezP8nF9X50VS562dp+2T/tJ+VWrt3Z2Ix2xMj9/EvEktrBMzgh8tuF91OR6utmf5OL6vzqTRRBVCgWAAAHIDQCiOPZEIJUgggkEHQgjQg8jU/wBn9bWNjw4hyxOyrlWVgcwAFhcDRiOelXHt/oPgsY2aeBS/66lkY+ZQgn30wJ1O7NuLicgcDKdfgAfnRVCok2JmsoeaaQ+bMSd5953mwFq6T6u+i39n4RYyQZGOeUjdmPAeCiw91OOwei+FwYthoVjvvYXLHzZiWPxp5FAUUUUQUUUUBRRRQFFFFAUUUUBRRRQFMW1dJ843xxhj+7nIf6ST7qfaRSSAylCoJ7O9/AsRl8qBigxbLHBlc6CAFdAtnfKfFja/latmGZox3WZr4ia4JvewkIHvIBpwgngZIS6xqWUBFNtL2sBp5V7nxcSrKyZGeMM5Ate4Ug687aXoG2TEyBNJWJaNXJ07jF0BtpoCGOh/VrZNM4Lx9o+kuVTcAkdkJLEnQAEnhc6Cti4+EdoFRdJUV9wuXK946cCfppxAikQsArgnNuBuRx89KBBsiYvIHbVmw0JPiS0hO7xrXDJFkYSDM3pBFh62ftO4eegy68hSjZuI7gkaOOJCgIIe5se8ARlFgLmvWFxEMjl8qZg/Zq/Fv0avobcmOnhQN74yQRl87ZmilYrp+jKC6200sdNede8TLIvafpXORY5Be2pcsCDp6um6nEzYcHfGDISu4Xcg5SDz10rXi9oQKspujFF7yi1zl3D46eF6BGjuzL+lcB55YiBbRV7Qi2mhGUa1olx0mVP0mpjbXQZiJkQWNrKxBIueJp2TFR2LdwKAJL8RnzXJ00vrrxuazJPh8oJMeVgbbrEX73uva4oGiTFyFEAd75pAwzIr90D8RGVgt9eJ05VtXFuzqvaMFbs7tYKdY2bl3SxA/lTljOyWIHIrqCuRQBYsTZbaW47609unfGIjSP1bknMjA6LqQNQRa1qBMs0jZAXYdya5FgW7NlCtu0uNffXrFgyQ4Z2YgloibG1y1vzpwjxEJZVBTNluo45SBu8LW+Vao8dEzZRlKIua9xZcpta3hzoEuGnfOhzk53dSmllVc2UjS49UeealewMxhRmZnZ1DEsRxHCwrIxeHH6XMgzX7/E5d4vv0rUm1IwzRoV7iq2+y2YkW0Glv60DtRSOTaCd8BlLIpYrfXQXrXHtJd7sqiynfr3gTY6eBtQOFFJX2hGFVi65W9U30PlW+KQMAQbg6g8waD3RSFNorZi5CgOyanflv/QE+6vbbRjGS7r3/AFdfW8qBXRWAazQFFFYoM0Vi9F6DNFYvRegzRWL0XoM0Vi9F6DNNeK2csk2Z0VlEdhex72Yk/KnO9YoI0uynCxjK5BjjQgPlVcjEnMAdRY8OVe58FK3aXTfFNGLEAEuQUsAdBbjzvUiooGSXCSEuMmhlhcG4tZTHm94ymluCgZRKCLZpGYeRA/8ANLqKCN4XAMsKAYcq6dkWN0/SZCpYaNxtfWt6YWQEv2Z/+o7XICtyphEZ42vc/Kn21FBHsPg5VzXiDdp3bEiy/ppHuddRlYHTkKxNg5mMl03xTRixAW7lWSw4aDUnW9SKigZJcJIWz5DoImy3W5KZ7rvtcZh7xWYME/aK5W1zKxFx3c4QAaaXOUnzJp6tRQNXoj+jRLbvoIzlJ0LRlTa/urXMk0hBKZVEkZCmxNla7sSDblp4U80UEem2ZIzvYP3mdg5fuLmQqLKDfMCbbt1E2CkkvaMx/olT1luSkgawINhcDQ+NSGgUDJgMEwdGKMvekY5mzN3lVQSb7zl4Umh2fKIypQ3MMS7xbMjsWG/kb1JDRQMM2FlMhJTQCYAgqBZx3LC/hYk63r0mAfOhK6AxX1H4EkDfAkU+WooI46mEguoNxOMpZRYNLnzandYi9td2+nTYrnskQggrGl7+KjSlkkKt6wBsb6i+tewBQM6YN8yHLoMRI51HqsjgH4kUnw+BkTNeMPn01K2UCaRrnW9iHB0/VqQUAUHmEk3uLa24a+OlbKwKzQa5kJFgSviLXHxFJfQn9vL9H2UtNNuK2yiFrhyEsHZVuEvz1+Nr2oNvoTe3l+j7KPQW9vL9H2Urzjn7qyHB4ira2R+gt7eX6Pso9Bb28v0fZW2HGBndBfuWueHeFxY+Vb845illkfoTe3l+j7KPQm9vL9H2VtlxqqyKWGZ75fGwJPyFbIpri5GXUjW3A24Gllk3oLe3l+j7KPQW9vL9H2V6lxwVylmJCh9ANxOUDU79DSkSDn7qWWSegt7eX6Pso9Bb28v0fZSzOOYpNj8aIgt1ZizZVCgEk2J4kDcDxpZbx6E3t5fo+yj0Jvby/R9lbsNicw1Rk8Hy3P8ACTW7OOYpZZH6C3t5fo+yj0Fvby/R9lLC45ikSbUUkABtZGjGnFL5j+7odaWWz6E3t5fo+yj0Jvby/R9lLM45igMOYpZZH6C3t5fo+yj0Fvby/R9lLM4te4tWb0ssi9Cb28v0fZR6E3t5fo+ylEU9xc93wNr/ACJoxU4RGc7lUsfIC5pZZP6E3t5fo+yj0Fvby/R9le5McB2ehvIbDTd3S2vLQUpVqWWR+gt7eX6Pso9Cb28v0fZW3GYsRoXOoBA01NyQo+ZrTNtRFD63KFVIAubvaw+YpZbPoTe3l+j7KPQm9vL9H2UrVr0hO1O+yrHK+UhSyhcoJAP4mBO/lSy3v0Fvby/R9lHoLe3l+j7K24nFhMt7nMwUAC5u39PyreHHMUssj9Cb28v0fZR6E3t5fo+yluYUnxeNSNC7MAo3n5fGlltXoLe3l+j7KPQn9vL9H2UpjmuSOQBvpY35a17zjmKhbThoCu92f97Lp/CopRWFa+6s0Rg1HNjYxewhUrmeZmLJoSCxZmzDgF3a8gKklakw6gkhVBO8gC58zxoI20f6FphYPLNbO1+6jSCPQ7xdVH8VeYIQGCkosckxzKoKpaOPct94LC552qTejrly5Rl3ZbC3w3Vh8MpABVSBuBAIFt1qCKwAZB2ZQRyzSN3vVKpfKun4Tbd4VuwOHX9EGsVRJJiCuULnNlGUnRbZ9PCpI2GUgLlWw1AsLD3VkwKb3UG4sdN45HmKoimHVECMyreHDGSxA0LnMoF9O7bTXS9YxwURdl3cyIkfeNzmkCklVHEXBzeJqUtg0OpRCbW1UbuXlWWwqG5KqSdDcA3tu31AwSd+W3Bp0Th6sCdoeP62leIo1bsnABeWdpQdL5VDEW10GUL8akYwy3vlF7k3sN53n314kwi5bKApylVIABW4tpyoI3s+OOSTCm4aUgzSEG/4RYHjoWAA4Wpy2n3sREocJkRpLkA6myL62nFvhSnZuzcjFmYMxFrhQoAvfcOJOpN9aVTYKNzd0RjzKgn5igYduOQI8rkyRnM8gC92N+6x5AkG4/dvWZMPCWkRty5EjUasMwvnUfrEtfN+zT8uGUAgKoB0IAFiLW156aVkYdbg5VuBYGwuByB4Cgi8xLSF2Ze5MxFrmQLBfQ62VWtrzzeVDuyogGjJBnJ4K+IcC978O/rUnOFUknKveFm0Go8edZ9HXXujUWOg1A3A8x4UEXGFHeUZbSSRREICFOXvu1795it7nwtW0qt3tZEkxIja2gIRLtr+0y5TUjXDroMq931dBp5cqDhksVyrYm5FhYk7yRQRycIMqx5BExeUrJcIcgVLKBa6nVgOJBNLUJhwXMiM2uLasO6LHcLkC3IU7vh1NrqDbUaDQjdblWXhBFiARyIvQRjF4ZAs1wG7KBYVuPxkXt53KU5bYiIw6Qgm7lIr8bGwY/whjTn6MuvdXU3Og1I4nmdK9vGDa4Bsbi4vY+FBG8crJI5Ejv2UDuM+WwZtF9UDgp31ohjCFrlDnVIiUJVWLXYuznebA34624ipV2K3JsLkWJtqQOFeDhUtlyrlG4WFh7qCNYJQxVQFs+JJsg7uWFRqBfcWXeN96MNh43yWVf0s7sbCxyRlioPhcJ8aky4ZQbhVvqb2F7neb+NhWI8Iinuqo37gBv37udAh2CoCSMLBWlcgDQAA5dPPLf3mkOyi3ZtKJR3i8nZ5VudTbXfuC0/rCAMoAA5AaVrjwMam6xop5hQD8QKCOYQIZMO1wzrE00jCxJJAAv7ybCtSz2hiykFkiknNte8wNuPN2+FSmPCovqqo8gB48KzHhlXcqjS2gA05aUDBIIUuFN2YLGzBsqsW1uz8W0J33F/GkkESOApEeWTE2AAsgES62B55bcL3qUjCJbLkXLvtlFr+W6hsIh3opsc2oG/n5+NBHVIJF7LHLO9+AKQqVVb8iUFGGhV3jWwEfaSSqOGVFVFIG7KWObTSpGcMmXLlXLysLc93nWewW97C9rXtrbl5eFAg6OIBACNAzOygbgrOxW3utTpXmNAoAAAA3AaAV6o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ttps://smsprayhealth.files.wordpress.com/2011/04/nchec_banner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8" descr="NCHEC Banner.jpg"/>
          <p:cNvPicPr>
            <a:picLocks noChangeAspect="1"/>
          </p:cNvPicPr>
          <p:nvPr/>
        </p:nvPicPr>
        <p:blipFill>
          <a:blip r:embed="rId2" cstate="print"/>
          <a:stretch>
            <a:fillRect/>
          </a:stretch>
        </p:blipFill>
        <p:spPr>
          <a:xfrm>
            <a:off x="0" y="457200"/>
            <a:ext cx="8947355" cy="1066800"/>
          </a:xfrm>
          <a:prstGeom prst="rect">
            <a:avLst/>
          </a:prstGeom>
        </p:spPr>
      </p:pic>
      <p:sp>
        <p:nvSpPr>
          <p:cNvPr id="10" name="Rectangle 9"/>
          <p:cNvSpPr/>
          <p:nvPr/>
        </p:nvSpPr>
        <p:spPr>
          <a:xfrm>
            <a:off x="152400" y="152400"/>
            <a:ext cx="8839200" cy="6553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447800" y="2362200"/>
            <a:ext cx="6248400" cy="11430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Needs Assessment in </a:t>
            </a:r>
            <a:br>
              <a:rPr lang="en-US" dirty="0" smtClean="0"/>
            </a:br>
            <a:r>
              <a:rPr lang="en-US" dirty="0" smtClean="0"/>
              <a:t>University Health Services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Times New Roman" charset="0"/>
              </a:rPr>
              <a:t>Work side by side with clinical practitioners</a:t>
            </a:r>
          </a:p>
          <a:p>
            <a:r>
              <a:rPr lang="en-US" altLang="en-US" sz="2200" dirty="0" smtClean="0">
                <a:latin typeface="Times New Roman" charset="0"/>
              </a:rPr>
              <a:t>Assess the needs of students, staff, and faculty using focus groups, surveys, interviews, etc</a:t>
            </a:r>
          </a:p>
          <a:p>
            <a:r>
              <a:rPr lang="en-US" altLang="en-US" sz="2200" dirty="0" smtClean="0">
                <a:latin typeface="Times New Roman" charset="0"/>
              </a:rPr>
              <a:t>It is important to develop avenues for obtaining information on perceptions, attitudes, practices, and felt needs in addition to health problems and practices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t>1.1 Plan Assessment Process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1.1.1 Indentify existing and needed resources to conduct assessments</a:t>
            </a:r>
          </a:p>
          <a:p>
            <a:r>
              <a:rPr lang="en-US" sz="2200" dirty="0" smtClean="0"/>
              <a:t>1.1.2 Identify stakeholders to participate in the assessment process</a:t>
            </a:r>
          </a:p>
          <a:p>
            <a:r>
              <a:rPr lang="en-US" sz="2200" dirty="0" smtClean="0"/>
              <a:t>1.1.3 Apply theories and models to develop assessment strategies</a:t>
            </a:r>
          </a:p>
          <a:p>
            <a:r>
              <a:rPr lang="en-US" sz="2200" dirty="0" smtClean="0"/>
              <a:t>1.1.4 Develop plans for data collection</a:t>
            </a:r>
          </a:p>
          <a:p>
            <a:r>
              <a:rPr lang="en-US" sz="2200" dirty="0" smtClean="0"/>
              <a:t>1.1.5 Engage Stakeholders to participate in the assessment process</a:t>
            </a:r>
          </a:p>
          <a:p>
            <a:r>
              <a:rPr lang="en-US" sz="2200" dirty="0" smtClean="0"/>
              <a:t>1.1.6 Integrate research designs, methods, and instruments into assessment plans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(1.1.1) 6 Step Process for </a:t>
            </a:r>
            <a:br>
              <a:rPr lang="en-US" dirty="0" smtClean="0"/>
            </a:br>
            <a:r>
              <a:rPr lang="en-US" dirty="0" smtClean="0"/>
              <a:t>Conducting a Needs Assessment</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pPr marL="514350" indent="-514350">
              <a:buFont typeface="+mj-lt"/>
              <a:buAutoNum type="arabicPeriod"/>
            </a:pPr>
            <a:r>
              <a:rPr lang="en-US" sz="2200" dirty="0" smtClean="0"/>
              <a:t>Determine the scope of work and the purpose for the needs assessment</a:t>
            </a:r>
          </a:p>
          <a:p>
            <a:pPr marL="514350" indent="-514350">
              <a:buFont typeface="+mj-lt"/>
              <a:buAutoNum type="arabicPeriod"/>
            </a:pPr>
            <a:r>
              <a:rPr lang="en-US" sz="2200" dirty="0" smtClean="0"/>
              <a:t>Gather the data</a:t>
            </a:r>
          </a:p>
          <a:p>
            <a:pPr marL="514350" indent="-514350">
              <a:buFont typeface="+mj-lt"/>
              <a:buAutoNum type="arabicPeriod"/>
            </a:pPr>
            <a:r>
              <a:rPr lang="en-US" sz="2200" dirty="0" smtClean="0"/>
              <a:t>Analyze the data</a:t>
            </a:r>
          </a:p>
          <a:p>
            <a:pPr marL="514350" indent="-514350">
              <a:buFont typeface="+mj-lt"/>
              <a:buAutoNum type="arabicPeriod"/>
            </a:pPr>
            <a:r>
              <a:rPr lang="en-US" sz="2200" dirty="0" smtClean="0"/>
              <a:t>Identify any factors linked to the health problem</a:t>
            </a:r>
          </a:p>
          <a:p>
            <a:pPr marL="514350" indent="-514350">
              <a:buFont typeface="+mj-lt"/>
              <a:buAutoNum type="arabicPeriod"/>
            </a:pPr>
            <a:r>
              <a:rPr lang="en-US" sz="2200" dirty="0" smtClean="0"/>
              <a:t>Identify the focus for the program</a:t>
            </a:r>
          </a:p>
          <a:p>
            <a:pPr marL="514350" indent="-514350">
              <a:buFont typeface="+mj-lt"/>
              <a:buAutoNum type="arabicPeriod"/>
            </a:pPr>
            <a:r>
              <a:rPr lang="en-US" sz="2200" dirty="0" smtClean="0"/>
              <a:t>Validate the need before continuing with the planning process</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(1.1.3) 5 Models for</a:t>
            </a:r>
            <a:br>
              <a:rPr lang="en-US" dirty="0" smtClean="0"/>
            </a:br>
            <a:r>
              <a:rPr lang="en-US" dirty="0" smtClean="0"/>
              <a:t>Conducting a Needs Assessment</a:t>
            </a:r>
            <a:endParaRPr lang="en-US" dirty="0"/>
          </a:p>
        </p:txBody>
      </p:sp>
      <p:sp>
        <p:nvSpPr>
          <p:cNvPr id="3" name="Content Placeholder 2"/>
          <p:cNvSpPr>
            <a:spLocks noGrp="1"/>
          </p:cNvSpPr>
          <p:nvPr>
            <p:ph idx="1"/>
          </p:nvPr>
        </p:nvSpPr>
        <p:spPr>
          <a:xfrm>
            <a:off x="457200" y="2362200"/>
            <a:ext cx="8229600" cy="4144963"/>
          </a:xfrm>
        </p:spPr>
        <p:txBody>
          <a:bodyPr>
            <a:noAutofit/>
          </a:bodyPr>
          <a:lstStyle/>
          <a:p>
            <a:pPr marL="514350" indent="-514350">
              <a:buFont typeface="+mj-lt"/>
              <a:buAutoNum type="arabicPeriod"/>
            </a:pPr>
            <a:r>
              <a:rPr lang="en-US" sz="1800" dirty="0" smtClean="0"/>
              <a:t>Epidemiological Model: death rates, prevalence rates, birth rates</a:t>
            </a:r>
          </a:p>
          <a:p>
            <a:pPr marL="514350" indent="-514350">
              <a:buFont typeface="+mj-lt"/>
              <a:buAutoNum type="arabicPeriod"/>
            </a:pPr>
            <a:r>
              <a:rPr lang="en-US" sz="1800" dirty="0" smtClean="0"/>
              <a:t>Public Health Model: attempts to quantify health problems and often uses epidemiological data. This model can be more focused on a specific population and can be mindful of limitations of resources.  Some planning models such as PRECEDE-PROCEED can be used as tools for this approach</a:t>
            </a:r>
          </a:p>
          <a:p>
            <a:pPr marL="514350" indent="-514350">
              <a:buFont typeface="+mj-lt"/>
              <a:buAutoNum type="arabicPeriod"/>
            </a:pPr>
            <a:r>
              <a:rPr lang="en-US" sz="1800" dirty="0" smtClean="0"/>
              <a:t>Social Model: investigates social or political issues that influence health</a:t>
            </a:r>
          </a:p>
          <a:p>
            <a:pPr marL="514350" indent="-514350">
              <a:buFont typeface="+mj-lt"/>
              <a:buAutoNum type="arabicPeriod"/>
            </a:pPr>
            <a:r>
              <a:rPr lang="en-US" sz="1800" dirty="0" smtClean="0"/>
              <a:t>Asset Model: focuses on strengths of a community, organization, or population and looks to find ways to use existing assets to improve health</a:t>
            </a:r>
          </a:p>
          <a:p>
            <a:pPr marL="514350" indent="-514350">
              <a:buFont typeface="+mj-lt"/>
              <a:buAutoNum type="arabicPeriod"/>
            </a:pPr>
            <a:r>
              <a:rPr lang="en-US" sz="1800" dirty="0" smtClean="0"/>
              <a:t>Rapid Model: A framework that is used when time and money are lacking for a needs assessment. It offers some basic information, but is often lacking in detail.</a:t>
            </a:r>
          </a:p>
          <a:p>
            <a:pPr marL="514350" indent="-514350">
              <a:buNone/>
            </a:pPr>
            <a:endParaRPr lang="en-US" sz="1800" i="1" dirty="0" smtClean="0"/>
          </a:p>
          <a:p>
            <a:pPr marL="514350" indent="-514350">
              <a:buNone/>
            </a:pPr>
            <a:r>
              <a:rPr lang="en-US" sz="1800" i="1" dirty="0" smtClean="0"/>
              <a:t>* These needs assessment models are not independent, and health education specialists might use several at once.</a:t>
            </a:r>
            <a:endParaRPr lang="en-US" sz="1800" i="1"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1.2 Access Existing Information &amp; Data Related to Health</a:t>
            </a:r>
            <a:endParaRPr lang="en-US" dirty="0"/>
          </a:p>
        </p:txBody>
      </p:sp>
      <p:sp>
        <p:nvSpPr>
          <p:cNvPr id="3" name="Content Placeholder 2"/>
          <p:cNvSpPr>
            <a:spLocks noGrp="1"/>
          </p:cNvSpPr>
          <p:nvPr>
            <p:ph idx="1"/>
          </p:nvPr>
        </p:nvSpPr>
        <p:spPr>
          <a:xfrm>
            <a:off x="457200" y="2362200"/>
            <a:ext cx="8229600" cy="4144963"/>
          </a:xfrm>
        </p:spPr>
        <p:txBody>
          <a:bodyPr>
            <a:normAutofit fontScale="92500" lnSpcReduction="10000"/>
          </a:bodyPr>
          <a:lstStyle/>
          <a:p>
            <a:r>
              <a:rPr lang="en-US" sz="2200" dirty="0" smtClean="0"/>
              <a:t>1.2.1 Identify sources of data related to health</a:t>
            </a:r>
          </a:p>
          <a:p>
            <a:pPr lvl="1"/>
            <a:r>
              <a:rPr lang="en-US" sz="1800" dirty="0" smtClean="0"/>
              <a:t>Valid and reliable data pertaining to specific and/or priority populations</a:t>
            </a:r>
          </a:p>
          <a:p>
            <a:r>
              <a:rPr lang="en-US" sz="2200" dirty="0" smtClean="0"/>
              <a:t>1.2.2 Critique sources of health information using theory and evidence from the literature</a:t>
            </a:r>
          </a:p>
          <a:p>
            <a:r>
              <a:rPr lang="en-US" sz="2200" dirty="0" smtClean="0"/>
              <a:t>1.2.3 Select valid sources of information about health</a:t>
            </a:r>
          </a:p>
          <a:p>
            <a:pPr lvl="1"/>
            <a:r>
              <a:rPr lang="en-US" sz="1800" dirty="0" smtClean="0"/>
              <a:t>The roles of the health education specialist include being a resource person and communicating information about the needs, concerns, and resources of the community. Must have the skills to evaluate sources of information, and the first step is to become a skeptical, critical consumer of health</a:t>
            </a:r>
          </a:p>
          <a:p>
            <a:r>
              <a:rPr lang="en-US" sz="2200" dirty="0" smtClean="0"/>
              <a:t>1.2.4 Identify gaps in data using theories and assessment models</a:t>
            </a:r>
          </a:p>
          <a:p>
            <a:r>
              <a:rPr lang="en-US" sz="2200" dirty="0" smtClean="0"/>
              <a:t>1.2.5 Establish collaborative relationships and agreements that facilitate access to data</a:t>
            </a:r>
          </a:p>
          <a:p>
            <a:r>
              <a:rPr lang="en-US" sz="2200" dirty="0" smtClean="0"/>
              <a:t>1.2.6 Conduct searches of existing databases for specific health-related data</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1.3 Collect Quantitative and/or Qualitative Data Related to Health</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1.3.1 Collect primary and/or secondary data</a:t>
            </a:r>
          </a:p>
          <a:p>
            <a:r>
              <a:rPr lang="en-US" sz="2200" dirty="0" smtClean="0"/>
              <a:t>1.3.2 Integrate primary data with secondary data</a:t>
            </a:r>
          </a:p>
          <a:p>
            <a:r>
              <a:rPr lang="en-US" sz="2200" dirty="0" smtClean="0"/>
              <a:t>1.3.3 Identify data collection instruments and methods</a:t>
            </a:r>
          </a:p>
          <a:p>
            <a:r>
              <a:rPr lang="en-US" sz="2200" dirty="0" smtClean="0"/>
              <a:t>1.3.4 Develop data collection instruments and methods</a:t>
            </a:r>
          </a:p>
          <a:p>
            <a:r>
              <a:rPr lang="en-US" sz="2200" dirty="0" smtClean="0"/>
              <a:t>1.3.5 Train personnel and stakeholders regarding data collection</a:t>
            </a:r>
          </a:p>
          <a:p>
            <a:r>
              <a:rPr lang="en-US" sz="2200" dirty="0" smtClean="0"/>
              <a:t>1.3.6 Use data collection instruments and methods</a:t>
            </a:r>
          </a:p>
          <a:p>
            <a:r>
              <a:rPr lang="en-US" sz="2200" dirty="0" smtClean="0"/>
              <a:t>1.3.7 Employ ethical standards when collecting data</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t>(1.3.1) Primary Data Sources</a:t>
            </a:r>
            <a:endParaRPr lang="en-US" dirty="0"/>
          </a:p>
        </p:txBody>
      </p:sp>
      <p:sp>
        <p:nvSpPr>
          <p:cNvPr id="3" name="Content Placeholder 2"/>
          <p:cNvSpPr>
            <a:spLocks noGrp="1"/>
          </p:cNvSpPr>
          <p:nvPr>
            <p:ph idx="1"/>
          </p:nvPr>
        </p:nvSpPr>
        <p:spPr>
          <a:xfrm>
            <a:off x="457200" y="2362200"/>
            <a:ext cx="8229600" cy="4144963"/>
          </a:xfrm>
        </p:spPr>
        <p:txBody>
          <a:bodyPr>
            <a:normAutofit fontScale="85000" lnSpcReduction="20000"/>
          </a:bodyPr>
          <a:lstStyle/>
          <a:p>
            <a:r>
              <a:rPr lang="en-US" dirty="0" smtClean="0"/>
              <a:t>Surveys</a:t>
            </a:r>
          </a:p>
          <a:p>
            <a:r>
              <a:rPr lang="en-US" dirty="0" smtClean="0"/>
              <a:t>Interviews</a:t>
            </a:r>
          </a:p>
          <a:p>
            <a:r>
              <a:rPr lang="en-US" dirty="0" smtClean="0"/>
              <a:t>Observations</a:t>
            </a:r>
          </a:p>
          <a:p>
            <a:r>
              <a:rPr lang="en-US" dirty="0" smtClean="0"/>
              <a:t>Community Forums/Public Meetings</a:t>
            </a:r>
          </a:p>
          <a:p>
            <a:r>
              <a:rPr lang="en-US" dirty="0" smtClean="0"/>
              <a:t>Focus Groups</a:t>
            </a:r>
          </a:p>
          <a:p>
            <a:r>
              <a:rPr lang="en-US" dirty="0" smtClean="0"/>
              <a:t>Nominal Group Process</a:t>
            </a:r>
          </a:p>
          <a:p>
            <a:r>
              <a:rPr lang="en-US" dirty="0" smtClean="0"/>
              <a:t>Delphi Panel</a:t>
            </a:r>
          </a:p>
          <a:p>
            <a:r>
              <a:rPr lang="en-US" dirty="0" smtClean="0"/>
              <a:t>Self-Assessment Instruments</a:t>
            </a:r>
          </a:p>
          <a:p>
            <a:r>
              <a:rPr lang="en-US" dirty="0" smtClean="0"/>
              <a:t>Community Capacity Inventory and Community Asset Maps</a:t>
            </a:r>
            <a:endParaRPr lang="en-US"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t>(1.3.1) Secondary Data Sources</a:t>
            </a:r>
            <a:endParaRPr lang="en-US" dirty="0"/>
          </a:p>
        </p:txBody>
      </p:sp>
      <p:sp>
        <p:nvSpPr>
          <p:cNvPr id="3" name="Content Placeholder 2"/>
          <p:cNvSpPr>
            <a:spLocks noGrp="1"/>
          </p:cNvSpPr>
          <p:nvPr>
            <p:ph idx="1"/>
          </p:nvPr>
        </p:nvSpPr>
        <p:spPr>
          <a:xfrm>
            <a:off x="457200" y="2362200"/>
            <a:ext cx="8229600" cy="4144963"/>
          </a:xfrm>
        </p:spPr>
        <p:txBody>
          <a:bodyPr>
            <a:normAutofit fontScale="92500" lnSpcReduction="20000"/>
          </a:bodyPr>
          <a:lstStyle/>
          <a:p>
            <a:r>
              <a:rPr lang="en-US" sz="2200" dirty="0" smtClean="0"/>
              <a:t>Federal Government Agencies</a:t>
            </a:r>
          </a:p>
          <a:p>
            <a:pPr lvl="1"/>
            <a:r>
              <a:rPr lang="en-US" sz="1800" dirty="0" smtClean="0"/>
              <a:t>CDC</a:t>
            </a:r>
          </a:p>
          <a:p>
            <a:r>
              <a:rPr lang="en-US" sz="2200" dirty="0" smtClean="0"/>
              <a:t>Morbidity/Mortality Weekly Report  (MMWR)</a:t>
            </a:r>
          </a:p>
          <a:p>
            <a:pPr lvl="1"/>
            <a:r>
              <a:rPr lang="en-US" sz="1800" dirty="0" smtClean="0"/>
              <a:t>National Center for Health Statistics (NCHS)</a:t>
            </a:r>
          </a:p>
          <a:p>
            <a:r>
              <a:rPr lang="en-US" sz="2200" dirty="0" smtClean="0"/>
              <a:t>Virtual Records</a:t>
            </a:r>
          </a:p>
          <a:p>
            <a:pPr lvl="1"/>
            <a:r>
              <a:rPr lang="en-US" sz="1800" dirty="0" smtClean="0"/>
              <a:t>United States Census Bureau</a:t>
            </a:r>
          </a:p>
          <a:p>
            <a:r>
              <a:rPr lang="en-US" sz="2200" dirty="0" smtClean="0"/>
              <a:t>Population, employment, income, family size, education, housing, and other social indicators</a:t>
            </a:r>
          </a:p>
          <a:p>
            <a:r>
              <a:rPr lang="en-US" sz="2200" dirty="0" smtClean="0"/>
              <a:t>The Statistical Abstract of the United States</a:t>
            </a:r>
          </a:p>
          <a:p>
            <a:pPr lvl="1"/>
            <a:r>
              <a:rPr lang="en-US" sz="1800" dirty="0" smtClean="0"/>
              <a:t>US Department of Health and Human Services (USDHHS)</a:t>
            </a:r>
          </a:p>
          <a:p>
            <a:r>
              <a:rPr lang="en-US" sz="2200" dirty="0" smtClean="0"/>
              <a:t>Centers for Medicare and Medicaid Services (CMS)</a:t>
            </a:r>
          </a:p>
          <a:p>
            <a:r>
              <a:rPr lang="en-US" sz="2200" dirty="0" smtClean="0"/>
              <a:t>Health Resources Service Administration (HRSA)</a:t>
            </a:r>
          </a:p>
          <a:p>
            <a:r>
              <a:rPr lang="en-US" sz="2200" dirty="0" smtClean="0"/>
              <a:t>Social Assistance Programs</a:t>
            </a:r>
          </a:p>
          <a:p>
            <a:pPr lvl="1"/>
            <a:r>
              <a:rPr lang="en-US" sz="1800" dirty="0" smtClean="0"/>
              <a:t>Social Security (SSA)</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(1.3.1) Secondary Data Sources </a:t>
            </a:r>
            <a:r>
              <a:rPr lang="en-US" sz="3300" i="1" dirty="0" smtClean="0"/>
              <a:t>(continued)</a:t>
            </a:r>
            <a:endParaRPr lang="en-US" sz="3300" i="1" dirty="0"/>
          </a:p>
        </p:txBody>
      </p:sp>
      <p:sp>
        <p:nvSpPr>
          <p:cNvPr id="3" name="Content Placeholder 2"/>
          <p:cNvSpPr>
            <a:spLocks noGrp="1"/>
          </p:cNvSpPr>
          <p:nvPr>
            <p:ph idx="1"/>
          </p:nvPr>
        </p:nvSpPr>
        <p:spPr>
          <a:xfrm>
            <a:off x="457200" y="2362200"/>
            <a:ext cx="8229600" cy="4144963"/>
          </a:xfrm>
        </p:spPr>
        <p:txBody>
          <a:bodyPr>
            <a:noAutofit/>
          </a:bodyPr>
          <a:lstStyle/>
          <a:p>
            <a:r>
              <a:rPr lang="en-US" sz="1400" dirty="0" smtClean="0"/>
              <a:t>State and Local Agencies</a:t>
            </a:r>
          </a:p>
          <a:p>
            <a:r>
              <a:rPr lang="en-US" sz="1400" dirty="0" smtClean="0"/>
              <a:t>Vital records, disease registries, police records, morbidity/mortality records, epidemiological studies, incident reports, safety surveys</a:t>
            </a:r>
          </a:p>
          <a:p>
            <a:r>
              <a:rPr lang="en-US" sz="1400" dirty="0" smtClean="0"/>
              <a:t>Behavioral Risk Factor Surveillance System (BRFSS) data</a:t>
            </a:r>
          </a:p>
          <a:p>
            <a:r>
              <a:rPr lang="en-US" sz="1400" dirty="0" smtClean="0"/>
              <a:t>Youth Risk Behavior Surveillance System (YRBSS) data</a:t>
            </a:r>
          </a:p>
          <a:p>
            <a:r>
              <a:rPr lang="en-US" sz="1400" dirty="0" smtClean="0"/>
              <a:t>Nongovernment agencies and organizations</a:t>
            </a:r>
          </a:p>
          <a:p>
            <a:pPr lvl="1"/>
            <a:r>
              <a:rPr lang="en-US" sz="1400" dirty="0" smtClean="0"/>
              <a:t>Health Care System</a:t>
            </a:r>
          </a:p>
          <a:p>
            <a:r>
              <a:rPr lang="en-US" sz="1400" dirty="0" smtClean="0"/>
              <a:t>Hospital discharge data, emergency room visit data, injury/hospitalization records</a:t>
            </a:r>
          </a:p>
          <a:p>
            <a:pPr lvl="1"/>
            <a:r>
              <a:rPr lang="en-US" sz="1400" dirty="0" smtClean="0"/>
              <a:t>Disease specific organizations, such as American Diabetes Association, American Heart Association, Arthritis Foundation, Susan B. </a:t>
            </a:r>
            <a:r>
              <a:rPr lang="en-US" sz="1400" dirty="0" err="1" smtClean="0"/>
              <a:t>Komen</a:t>
            </a:r>
            <a:r>
              <a:rPr lang="en-US" sz="1400" dirty="0" smtClean="0"/>
              <a:t> Breast Cancer Foundation</a:t>
            </a:r>
          </a:p>
          <a:p>
            <a:r>
              <a:rPr lang="en-US" sz="1400" dirty="0" smtClean="0"/>
              <a:t>Existing records</a:t>
            </a:r>
          </a:p>
          <a:p>
            <a:pPr lvl="1"/>
            <a:r>
              <a:rPr lang="en-US" sz="1400" dirty="0" smtClean="0"/>
              <a:t>Health data are collected as a by-product of services, such as clinical records, data from immunizations programs, data from water pollution control programs, clinical indicators, data from physician’s offices, data on absenteeism, and data from insurance claims</a:t>
            </a:r>
          </a:p>
          <a:p>
            <a:r>
              <a:rPr lang="en-US" sz="1400" dirty="0" smtClean="0"/>
              <a:t>Literature</a:t>
            </a:r>
          </a:p>
          <a:p>
            <a:pPr lvl="1"/>
            <a:r>
              <a:rPr lang="en-US" sz="1400" dirty="0" smtClean="0"/>
              <a:t>Peer-reviewed journals</a:t>
            </a:r>
          </a:p>
          <a:p>
            <a:pPr lvl="1"/>
            <a:r>
              <a:rPr lang="en-US" sz="1400" dirty="0" smtClean="0"/>
              <a:t>Published scientific studies and reports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t>(1.3.3) Survey Methods</a:t>
            </a:r>
            <a:endParaRPr lang="en-US" dirty="0"/>
          </a:p>
        </p:txBody>
      </p:sp>
      <p:sp>
        <p:nvSpPr>
          <p:cNvPr id="3" name="Content Placeholder 2"/>
          <p:cNvSpPr>
            <a:spLocks noGrp="1"/>
          </p:cNvSpPr>
          <p:nvPr>
            <p:ph idx="1"/>
          </p:nvPr>
        </p:nvSpPr>
        <p:spPr>
          <a:xfrm>
            <a:off x="457200" y="2362200"/>
            <a:ext cx="8229600" cy="4144963"/>
          </a:xfrm>
        </p:spPr>
        <p:txBody>
          <a:bodyPr/>
          <a:lstStyle/>
          <a:p>
            <a:r>
              <a:rPr lang="en-US" dirty="0" smtClean="0"/>
              <a:t>Mail</a:t>
            </a:r>
          </a:p>
          <a:p>
            <a:r>
              <a:rPr lang="en-US" dirty="0" smtClean="0"/>
              <a:t>Telephone</a:t>
            </a:r>
          </a:p>
          <a:p>
            <a:r>
              <a:rPr lang="en-US" dirty="0" smtClean="0"/>
              <a:t>Face-to-Face</a:t>
            </a:r>
          </a:p>
          <a:p>
            <a:r>
              <a:rPr lang="en-US" dirty="0" smtClean="0"/>
              <a:t>Internet Surveys</a:t>
            </a:r>
          </a:p>
          <a:p>
            <a:endParaRPr lang="en-US" dirty="0" smtClean="0"/>
          </a:p>
          <a:p>
            <a:pPr>
              <a:buNone/>
            </a:pPr>
            <a:r>
              <a:rPr lang="en-US" sz="2200" i="1" dirty="0" smtClean="0"/>
              <a:t>*See handout on “Advantages and Disadvantages of Survey Methods”</a:t>
            </a:r>
            <a:endParaRPr lang="en-US" sz="2200" i="1"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Assess Needs, Assets, &amp;</a:t>
            </a:r>
            <a:br>
              <a:rPr lang="en-US" dirty="0" smtClean="0"/>
            </a:br>
            <a:r>
              <a:rPr lang="en-US" dirty="0" smtClean="0"/>
              <a:t>Capacity for Health Education</a:t>
            </a:r>
            <a:endParaRPr lang="en-US" dirty="0"/>
          </a:p>
        </p:txBody>
      </p:sp>
      <p:sp>
        <p:nvSpPr>
          <p:cNvPr id="3" name="Content Placeholder 2"/>
          <p:cNvSpPr>
            <a:spLocks noGrp="1"/>
          </p:cNvSpPr>
          <p:nvPr>
            <p:ph idx="1"/>
          </p:nvPr>
        </p:nvSpPr>
        <p:spPr>
          <a:xfrm>
            <a:off x="457200" y="2362200"/>
            <a:ext cx="8229600" cy="4221163"/>
          </a:xfrm>
        </p:spPr>
        <p:txBody>
          <a:bodyPr>
            <a:normAutofit/>
          </a:bodyPr>
          <a:lstStyle/>
          <a:p>
            <a:r>
              <a:rPr lang="en-US" sz="2200" dirty="0" smtClean="0"/>
              <a:t>1.1 Plan Assessment Process</a:t>
            </a:r>
          </a:p>
          <a:p>
            <a:r>
              <a:rPr lang="en-US" sz="2200" dirty="0" smtClean="0"/>
              <a:t>1.2 Access Existing Information &amp; Data</a:t>
            </a:r>
          </a:p>
          <a:p>
            <a:r>
              <a:rPr lang="en-US" sz="2200" dirty="0" smtClean="0"/>
              <a:t>1.3 Collect Quantitative and/or Qualitative Data</a:t>
            </a:r>
          </a:p>
          <a:p>
            <a:r>
              <a:rPr lang="en-US" sz="2200" dirty="0" smtClean="0"/>
              <a:t>1.4 Examine Relationships Among Behavioral, Environmental, &amp; Genetic Factors that Enhance or Compromise Health</a:t>
            </a:r>
          </a:p>
          <a:p>
            <a:r>
              <a:rPr lang="en-US" sz="2200" dirty="0" smtClean="0"/>
              <a:t>1.5 Examine Factors that Influence the Learning Process</a:t>
            </a:r>
          </a:p>
          <a:p>
            <a:r>
              <a:rPr lang="en-US" sz="2200" dirty="0" smtClean="0"/>
              <a:t>1.6 Examine Factors that Enhance or Compromise the Process of Health Education</a:t>
            </a:r>
          </a:p>
          <a:p>
            <a:r>
              <a:rPr lang="en-US" sz="2200" dirty="0" smtClean="0"/>
              <a:t>1.7 Infer Needs for Health Education Based on Assessment Findings</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(1.3.4) Steps in Designing &amp; Completing a Survey</a:t>
            </a:r>
            <a:endParaRPr lang="en-US" dirty="0"/>
          </a:p>
        </p:txBody>
      </p:sp>
      <p:sp>
        <p:nvSpPr>
          <p:cNvPr id="3" name="Content Placeholder 2"/>
          <p:cNvSpPr>
            <a:spLocks noGrp="1"/>
          </p:cNvSpPr>
          <p:nvPr>
            <p:ph idx="1"/>
          </p:nvPr>
        </p:nvSpPr>
        <p:spPr>
          <a:xfrm>
            <a:off x="457200" y="2362200"/>
            <a:ext cx="8229600" cy="4144963"/>
          </a:xfrm>
        </p:spPr>
        <p:txBody>
          <a:bodyPr>
            <a:normAutofit fontScale="85000" lnSpcReduction="10000"/>
          </a:bodyPr>
          <a:lstStyle/>
          <a:p>
            <a:pPr marL="457200" indent="-457200">
              <a:buFont typeface="+mj-lt"/>
              <a:buAutoNum type="arabicPeriod"/>
            </a:pPr>
            <a:r>
              <a:rPr lang="en-US" sz="1800" dirty="0" smtClean="0"/>
              <a:t>Planning the survey</a:t>
            </a:r>
          </a:p>
          <a:p>
            <a:pPr marL="457200" indent="-457200">
              <a:buFont typeface="+mj-lt"/>
              <a:buAutoNum type="arabicPeriod"/>
            </a:pPr>
            <a:r>
              <a:rPr lang="en-US" sz="1800" dirty="0" smtClean="0"/>
              <a:t>Designing the survey</a:t>
            </a:r>
          </a:p>
          <a:p>
            <a:pPr marL="457200" indent="-457200">
              <a:buFont typeface="+mj-lt"/>
              <a:buAutoNum type="arabicPeriod"/>
            </a:pPr>
            <a:r>
              <a:rPr lang="en-US" sz="1800" dirty="0" smtClean="0"/>
              <a:t>Collecting the data</a:t>
            </a:r>
          </a:p>
          <a:p>
            <a:pPr marL="457200" indent="-457200">
              <a:buFont typeface="+mj-lt"/>
              <a:buAutoNum type="arabicPeriod"/>
            </a:pPr>
            <a:r>
              <a:rPr lang="en-US" sz="1800" dirty="0" smtClean="0"/>
              <a:t>Planning data analysis</a:t>
            </a:r>
          </a:p>
          <a:p>
            <a:pPr marL="457200" indent="-457200">
              <a:buFont typeface="+mj-lt"/>
              <a:buAutoNum type="arabicPeriod"/>
            </a:pPr>
            <a:r>
              <a:rPr lang="en-US" sz="1800" dirty="0" smtClean="0"/>
              <a:t>Drawing the sample</a:t>
            </a:r>
          </a:p>
          <a:p>
            <a:pPr marL="457200" indent="-457200">
              <a:buFont typeface="+mj-lt"/>
              <a:buAutoNum type="arabicPeriod"/>
            </a:pPr>
            <a:r>
              <a:rPr lang="en-US" sz="1800" dirty="0" smtClean="0"/>
              <a:t>Constructing the questionnaire</a:t>
            </a:r>
          </a:p>
          <a:p>
            <a:pPr marL="457200" indent="-457200">
              <a:buFont typeface="+mj-lt"/>
              <a:buAutoNum type="arabicPeriod"/>
            </a:pPr>
            <a:r>
              <a:rPr lang="en-US" sz="1800" dirty="0" smtClean="0"/>
              <a:t>Pretesting the questionnaire</a:t>
            </a:r>
          </a:p>
          <a:p>
            <a:pPr marL="457200" indent="-457200">
              <a:buFont typeface="+mj-lt"/>
              <a:buAutoNum type="arabicPeriod"/>
            </a:pPr>
            <a:r>
              <a:rPr lang="en-US" sz="1800" dirty="0" smtClean="0"/>
              <a:t>Revising the questionnaire</a:t>
            </a:r>
          </a:p>
          <a:p>
            <a:pPr marL="457200" indent="-457200">
              <a:buFont typeface="+mj-lt"/>
              <a:buAutoNum type="arabicPeriod"/>
            </a:pPr>
            <a:r>
              <a:rPr lang="en-US" sz="1800" dirty="0" smtClean="0"/>
              <a:t>Administering the survey</a:t>
            </a:r>
          </a:p>
          <a:p>
            <a:pPr marL="457200" indent="-457200">
              <a:buFont typeface="+mj-lt"/>
              <a:buAutoNum type="arabicPeriod"/>
            </a:pPr>
            <a:r>
              <a:rPr lang="en-US" sz="1800" dirty="0" smtClean="0"/>
              <a:t>Preparing the data</a:t>
            </a:r>
          </a:p>
          <a:p>
            <a:pPr marL="457200" indent="-457200">
              <a:buFont typeface="+mj-lt"/>
              <a:buAutoNum type="arabicPeriod"/>
            </a:pPr>
            <a:r>
              <a:rPr lang="en-US" sz="1800" dirty="0" smtClean="0"/>
              <a:t>Verifying</a:t>
            </a:r>
          </a:p>
          <a:p>
            <a:pPr marL="457200" indent="-457200">
              <a:buFont typeface="+mj-lt"/>
              <a:buAutoNum type="arabicPeriod"/>
            </a:pPr>
            <a:r>
              <a:rPr lang="en-US" sz="1800" dirty="0" smtClean="0"/>
              <a:t>Entering data</a:t>
            </a:r>
          </a:p>
          <a:p>
            <a:pPr marL="457200" indent="-457200">
              <a:buFont typeface="+mj-lt"/>
              <a:buAutoNum type="arabicPeriod"/>
            </a:pPr>
            <a:r>
              <a:rPr lang="en-US" sz="1800" dirty="0" smtClean="0"/>
              <a:t>Tabulating</a:t>
            </a:r>
          </a:p>
          <a:p>
            <a:pPr marL="457200" indent="-457200">
              <a:buFont typeface="+mj-lt"/>
              <a:buAutoNum type="arabicPeriod"/>
            </a:pPr>
            <a:r>
              <a:rPr lang="en-US" sz="1800" dirty="0" smtClean="0"/>
              <a:t>Analyzing</a:t>
            </a:r>
          </a:p>
          <a:p>
            <a:pPr marL="457200" indent="-457200">
              <a:buFont typeface="+mj-lt"/>
              <a:buAutoNum type="arabicPeriod"/>
            </a:pPr>
            <a:r>
              <a:rPr lang="en-US" sz="1800" dirty="0" smtClean="0"/>
              <a:t>Recording and reporting</a:t>
            </a:r>
          </a:p>
          <a:p>
            <a:pPr marL="457200" indent="-457200">
              <a:buNone/>
            </a:pPr>
            <a:r>
              <a:rPr lang="en-US" sz="1800" i="1" dirty="0" smtClean="0"/>
              <a:t>* See handout on “Steps in Designing and Completing a Survey”</a:t>
            </a:r>
            <a:endParaRPr lang="en-US" sz="1800" i="1"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(1.3.7) Ethical Standards in </a:t>
            </a:r>
            <a:br>
              <a:rPr lang="en-US" dirty="0" smtClean="0"/>
            </a:br>
            <a:r>
              <a:rPr lang="en-US" dirty="0" smtClean="0"/>
              <a:t>Collecting Data</a:t>
            </a:r>
            <a:endParaRPr lang="en-US" dirty="0"/>
          </a:p>
        </p:txBody>
      </p:sp>
      <p:sp>
        <p:nvSpPr>
          <p:cNvPr id="3" name="Content Placeholder 2"/>
          <p:cNvSpPr>
            <a:spLocks noGrp="1"/>
          </p:cNvSpPr>
          <p:nvPr>
            <p:ph idx="1"/>
          </p:nvPr>
        </p:nvSpPr>
        <p:spPr>
          <a:xfrm>
            <a:off x="457200" y="2362200"/>
            <a:ext cx="8229600" cy="4144963"/>
          </a:xfrm>
        </p:spPr>
        <p:txBody>
          <a:bodyPr>
            <a:normAutofit lnSpcReduction="10000"/>
          </a:bodyPr>
          <a:lstStyle/>
          <a:p>
            <a:r>
              <a:rPr lang="en-US" sz="2200" u="sng" dirty="0" smtClean="0"/>
              <a:t>Informed Consent</a:t>
            </a:r>
            <a:r>
              <a:rPr lang="en-US" sz="2200" dirty="0" smtClean="0"/>
              <a:t>: the agreement to voluntarily and willingly participate in a study based on a full disclosure of what constitutes participation in the study and what the risks and benefits involved in participation are</a:t>
            </a:r>
          </a:p>
          <a:p>
            <a:r>
              <a:rPr lang="en-US" sz="2200" u="sng" dirty="0" smtClean="0"/>
              <a:t>Institutional Review Board (IRB)</a:t>
            </a:r>
            <a:r>
              <a:rPr lang="en-US" sz="2200" dirty="0" smtClean="0"/>
              <a:t>: IRBs are composed of researchers and community members or stakeholders who review proposed research for compliance with federal regulations governing research involving human subjects</a:t>
            </a:r>
          </a:p>
          <a:p>
            <a:r>
              <a:rPr lang="en-US" sz="2200" u="sng" dirty="0" smtClean="0"/>
              <a:t>Health Insurance Portability and Accountability Act (HIPAA)</a:t>
            </a:r>
            <a:r>
              <a:rPr lang="en-US" sz="2200" dirty="0" smtClean="0"/>
              <a:t>: the purpose is to protect personal health information. In order for health data to be used, individual permission must be granted, with some exceptions</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2800" dirty="0" smtClean="0"/>
              <a:t>1.4 Examine Relationships Among Behavioral, Environmental &amp; Genetic Factors that Enhance or Compromise Health</a:t>
            </a:r>
            <a:endParaRPr lang="en-US" sz="2800" dirty="0"/>
          </a:p>
        </p:txBody>
      </p:sp>
      <p:sp>
        <p:nvSpPr>
          <p:cNvPr id="3" name="Content Placeholder 2"/>
          <p:cNvSpPr>
            <a:spLocks noGrp="1"/>
          </p:cNvSpPr>
          <p:nvPr>
            <p:ph idx="1"/>
          </p:nvPr>
        </p:nvSpPr>
        <p:spPr>
          <a:xfrm>
            <a:off x="457200" y="3048000"/>
            <a:ext cx="8229600" cy="3459163"/>
          </a:xfrm>
        </p:spPr>
        <p:txBody>
          <a:bodyPr>
            <a:normAutofit/>
          </a:bodyPr>
          <a:lstStyle/>
          <a:p>
            <a:r>
              <a:rPr lang="en-US" sz="2000" dirty="0" smtClean="0"/>
              <a:t>1.4.1 Identify factors that influence health behaviors</a:t>
            </a:r>
          </a:p>
          <a:p>
            <a:pPr marL="347663" lvl="1" indent="-347663">
              <a:buFont typeface="Arial" pitchFamily="34" charset="0"/>
              <a:buChar char="•"/>
            </a:pPr>
            <a:r>
              <a:rPr lang="en-US" sz="2000" dirty="0" smtClean="0"/>
              <a:t>1.4.2 Analyze factors that influence health behaviors</a:t>
            </a:r>
          </a:p>
          <a:p>
            <a:pPr marL="347663" lvl="2" indent="-347663"/>
            <a:r>
              <a:rPr lang="en-US" sz="2000" dirty="0" smtClean="0"/>
              <a:t>1.4.3 Indentify factors that enhance or compromise health</a:t>
            </a:r>
          </a:p>
          <a:p>
            <a:pPr marL="347663" lvl="2" indent="-347663"/>
            <a:r>
              <a:rPr lang="en-US" sz="2000" dirty="0" smtClean="0"/>
              <a:t>1.4.4 Analyze factors that enhance or compromise health</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(1.4.1) Factors that Influence Health Behaviors</a:t>
            </a:r>
            <a:endParaRPr lang="en-US" dirty="0"/>
          </a:p>
        </p:txBody>
      </p:sp>
      <p:sp>
        <p:nvSpPr>
          <p:cNvPr id="3" name="Content Placeholder 2"/>
          <p:cNvSpPr>
            <a:spLocks noGrp="1"/>
          </p:cNvSpPr>
          <p:nvPr>
            <p:ph idx="1"/>
          </p:nvPr>
        </p:nvSpPr>
        <p:spPr>
          <a:xfrm>
            <a:off x="457200" y="2362200"/>
            <a:ext cx="8229600" cy="4144963"/>
          </a:xfrm>
        </p:spPr>
        <p:txBody>
          <a:bodyPr>
            <a:normAutofit fontScale="92500"/>
          </a:bodyPr>
          <a:lstStyle/>
          <a:p>
            <a:r>
              <a:rPr lang="en-US" sz="2200" u="sng" dirty="0" smtClean="0"/>
              <a:t>Behavioral (Lifestyle) Factors</a:t>
            </a:r>
            <a:r>
              <a:rPr lang="en-US" sz="2200" dirty="0" smtClean="0"/>
              <a:t>: behaviors or actions of individuals, groups, or communities. May include compliance, consumption and utilization patterns, coping, preventive actions, and self-care</a:t>
            </a:r>
          </a:p>
          <a:p>
            <a:r>
              <a:rPr lang="en-US" sz="2200" u="sng" dirty="0" smtClean="0"/>
              <a:t>Environmental Factors</a:t>
            </a:r>
            <a:r>
              <a:rPr lang="en-US" sz="2200" dirty="0" smtClean="0"/>
              <a:t>: determinants outside the individual that can be modified to support behavior, health and quality of life. Examples include economic factors, physical factors, public services, and an individual’s access to, affordability of, and equity in health services</a:t>
            </a:r>
          </a:p>
          <a:p>
            <a:r>
              <a:rPr lang="en-US" sz="2200" u="sng" dirty="0" smtClean="0"/>
              <a:t>Individual Factors</a:t>
            </a:r>
            <a:r>
              <a:rPr lang="en-US" sz="2200" dirty="0" smtClean="0"/>
              <a:t>: include educational, social, and cultural characteristics of the individual. Include a person’s knowledge, attitudes, beliefs, and perceptions related to health. An individual’s culture, religious or spiritual beliefs, and skill set must be considered when assessing influences on health behavior</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(1.4.2) Analyze Factors that Influence Health Behaviors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pPr marL="347663" lvl="2" indent="-347663"/>
            <a:r>
              <a:rPr lang="en-US" sz="2200" dirty="0" smtClean="0"/>
              <a:t>Intrapersonal</a:t>
            </a:r>
          </a:p>
          <a:p>
            <a:pPr marL="347663" lvl="2" indent="-347663"/>
            <a:r>
              <a:rPr lang="en-US" sz="2200" dirty="0" smtClean="0"/>
              <a:t>Interpersonal</a:t>
            </a:r>
          </a:p>
          <a:p>
            <a:pPr marL="347663" lvl="2" indent="-347663"/>
            <a:r>
              <a:rPr lang="en-US" sz="2200" dirty="0" smtClean="0"/>
              <a:t>Organizational</a:t>
            </a:r>
          </a:p>
          <a:p>
            <a:pPr marL="347663" lvl="2" indent="-347663"/>
            <a:r>
              <a:rPr lang="en-US" sz="2200" dirty="0" smtClean="0"/>
              <a:t>Community and Public Policy Levels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(1.4.3) Identify Factors that Enhance or Compromise Health </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400" dirty="0" smtClean="0"/>
              <a:t>Biological</a:t>
            </a:r>
          </a:p>
          <a:p>
            <a:pPr lvl="1"/>
            <a:r>
              <a:rPr lang="en-US" sz="2400" dirty="0" smtClean="0"/>
              <a:t>Genetic endowment, aging</a:t>
            </a:r>
          </a:p>
          <a:p>
            <a:r>
              <a:rPr lang="en-US" sz="2400" dirty="0" smtClean="0"/>
              <a:t>Environmental</a:t>
            </a:r>
          </a:p>
          <a:p>
            <a:pPr lvl="1"/>
            <a:r>
              <a:rPr lang="en-US" sz="2400" dirty="0" smtClean="0"/>
              <a:t>Food, air, water, communicable disease</a:t>
            </a:r>
          </a:p>
          <a:p>
            <a:r>
              <a:rPr lang="en-US" sz="2400" dirty="0" smtClean="0"/>
              <a:t>Lifestyle</a:t>
            </a:r>
          </a:p>
          <a:p>
            <a:pPr lvl="1"/>
            <a:r>
              <a:rPr lang="en-US" sz="2400" dirty="0" smtClean="0"/>
              <a:t>Diet, injury avoidance, sexual behaviors</a:t>
            </a:r>
          </a:p>
          <a:p>
            <a:r>
              <a:rPr lang="en-US" sz="2400" dirty="0" smtClean="0"/>
              <a:t>Psychosocial</a:t>
            </a:r>
          </a:p>
          <a:p>
            <a:pPr lvl="1"/>
            <a:r>
              <a:rPr lang="en-US" sz="2400" dirty="0" smtClean="0"/>
              <a:t>Poverty, stress, personality, cultural factors</a:t>
            </a:r>
          </a:p>
          <a:p>
            <a:r>
              <a:rPr lang="en-US" sz="2400" dirty="0" smtClean="0"/>
              <a:t>Use &amp; Access to Health-Related Services</a:t>
            </a:r>
            <a:endParaRPr lang="en-US" sz="24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1.5 Examine Factors that Influence the Learning Process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1.5.1 Identify factors that foster or hinder the learning process</a:t>
            </a:r>
          </a:p>
          <a:p>
            <a:pPr marL="742950" lvl="2" indent="-342900"/>
            <a:r>
              <a:rPr lang="en-US" sz="2200" dirty="0" smtClean="0"/>
              <a:t>Knowledge, lack of time, schedule of conflicts, attitudes, other stressors</a:t>
            </a:r>
          </a:p>
          <a:p>
            <a:pPr marL="742950" lvl="2" indent="-342900"/>
            <a:r>
              <a:rPr lang="en-US" sz="2200" dirty="0" smtClean="0"/>
              <a:t>Fostered through positive attitudes, community connectedness and self-interest</a:t>
            </a:r>
          </a:p>
          <a:p>
            <a:r>
              <a:rPr lang="en-US" sz="2200" dirty="0" smtClean="0"/>
              <a:t>1.5.2 Analyze factors that foster or hinder the learning process</a:t>
            </a:r>
          </a:p>
          <a:p>
            <a:r>
              <a:rPr lang="en-US" sz="2200" dirty="0" smtClean="0"/>
              <a:t>1.5.3 Identify factors that foster or hinder attitudes and beliefs</a:t>
            </a:r>
          </a:p>
          <a:p>
            <a:r>
              <a:rPr lang="en-US" sz="2200" dirty="0" smtClean="0"/>
              <a:t>1.5.4 Analyze factors that foster or hinder attitudes and beliefs</a:t>
            </a:r>
          </a:p>
          <a:p>
            <a:r>
              <a:rPr lang="en-US" sz="2200" dirty="0" smtClean="0"/>
              <a:t>1.5.5 Identify factors that foster or hinder skill building</a:t>
            </a:r>
          </a:p>
          <a:p>
            <a:r>
              <a:rPr lang="en-US" sz="2200" dirty="0" smtClean="0"/>
              <a:t>1.5.6 Analyze factors that foster or hinder skill building</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200" dirty="0" smtClean="0"/>
              <a:t>1.6 Examine Factors that Enhance or Compromise the Process of Health Education</a:t>
            </a:r>
            <a:endParaRPr lang="en-US" sz="3200" dirty="0"/>
          </a:p>
        </p:txBody>
      </p:sp>
      <p:sp>
        <p:nvSpPr>
          <p:cNvPr id="3" name="Content Placeholder 2"/>
          <p:cNvSpPr>
            <a:spLocks noGrp="1"/>
          </p:cNvSpPr>
          <p:nvPr>
            <p:ph idx="1"/>
          </p:nvPr>
        </p:nvSpPr>
        <p:spPr>
          <a:xfrm>
            <a:off x="457200" y="2362200"/>
            <a:ext cx="8229600" cy="4144963"/>
          </a:xfrm>
        </p:spPr>
        <p:txBody>
          <a:bodyPr>
            <a:normAutofit/>
          </a:bodyPr>
          <a:lstStyle/>
          <a:p>
            <a:r>
              <a:rPr lang="en-US" sz="2000" dirty="0" smtClean="0"/>
              <a:t>1.6.1 Determine the extent of available education programs, interventions, and policies</a:t>
            </a:r>
          </a:p>
          <a:p>
            <a:r>
              <a:rPr lang="en-US" sz="2000" dirty="0" smtClean="0"/>
              <a:t>1.6.2 Assess the quality of available health education programs, interventions, and policies</a:t>
            </a:r>
          </a:p>
          <a:p>
            <a:r>
              <a:rPr lang="en-US" sz="2000" dirty="0" smtClean="0"/>
              <a:t>1.6.3 Identify existing and potential partners for the provision of health education services</a:t>
            </a:r>
          </a:p>
          <a:p>
            <a:pPr>
              <a:buNone/>
            </a:pPr>
            <a:r>
              <a:rPr lang="en-US" sz="2000" dirty="0"/>
              <a:t>	</a:t>
            </a:r>
            <a:r>
              <a:rPr lang="en-US" sz="2000" dirty="0" smtClean="0"/>
              <a:t>	</a:t>
            </a:r>
            <a:r>
              <a:rPr lang="en-US" sz="2000" i="1" dirty="0" smtClean="0"/>
              <a:t>*At this stage, it is important to consider potential partnerships with 	other agencies or organizations that have similar goals in mind.</a:t>
            </a:r>
          </a:p>
          <a:p>
            <a:r>
              <a:rPr lang="en-US" sz="2000" dirty="0" smtClean="0"/>
              <a:t>1.6.4 Assess social, environmental, and political conditions that may impact health education</a:t>
            </a:r>
          </a:p>
          <a:p>
            <a:r>
              <a:rPr lang="en-US" sz="2000" dirty="0" smtClean="0"/>
              <a:t>1.6.5 Analyze the capacity for developing needed health education</a:t>
            </a:r>
          </a:p>
          <a:p>
            <a:r>
              <a:rPr lang="en-US" sz="2000" dirty="0" smtClean="0"/>
              <a:t>1.6.6 Assess the need for resources to foster health education</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r>
              <a:rPr lang="en-US" sz="3600" dirty="0" smtClean="0"/>
              <a:t>(1.6) Factors that Enhance or Compromise the Process of Health Education</a:t>
            </a:r>
            <a:endParaRPr lang="en-US" sz="3600" dirty="0"/>
          </a:p>
        </p:txBody>
      </p:sp>
      <p:sp>
        <p:nvSpPr>
          <p:cNvPr id="3" name="Content Placeholder 2"/>
          <p:cNvSpPr>
            <a:spLocks noGrp="1"/>
          </p:cNvSpPr>
          <p:nvPr>
            <p:ph idx="1"/>
          </p:nvPr>
        </p:nvSpPr>
        <p:spPr>
          <a:xfrm>
            <a:off x="457200" y="2362200"/>
            <a:ext cx="8229600" cy="4144963"/>
          </a:xfrm>
        </p:spPr>
        <p:txBody>
          <a:bodyPr>
            <a:normAutofit/>
          </a:bodyPr>
          <a:lstStyle/>
          <a:p>
            <a:r>
              <a:rPr lang="en-US" sz="2800" u="sng" dirty="0" smtClean="0"/>
              <a:t>Predisposing Factors</a:t>
            </a:r>
            <a:r>
              <a:rPr lang="en-US" sz="2800" dirty="0" smtClean="0"/>
              <a:t>: individual knowledge and affective traits</a:t>
            </a:r>
          </a:p>
          <a:p>
            <a:r>
              <a:rPr lang="en-US" sz="2800" u="sng" dirty="0" smtClean="0"/>
              <a:t>Enabling Factors</a:t>
            </a:r>
            <a:r>
              <a:rPr lang="en-US" sz="2800" dirty="0" smtClean="0"/>
              <a:t>: factors that make possible a change in behavior</a:t>
            </a:r>
          </a:p>
          <a:p>
            <a:r>
              <a:rPr lang="en-US" sz="2800" u="sng" dirty="0" smtClean="0"/>
              <a:t>Reinforcing Factors</a:t>
            </a:r>
            <a:r>
              <a:rPr lang="en-US" sz="2800" dirty="0" smtClean="0"/>
              <a:t>: feedback and encouragement resulting from a changed behavior, perhaps from significant or important others</a:t>
            </a:r>
            <a:endParaRPr lang="en-US" sz="28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(1.6.5) Analyze the Capacity for Developing Needed Health Education</a:t>
            </a:r>
            <a:endParaRPr lang="en-US" dirty="0"/>
          </a:p>
        </p:txBody>
      </p:sp>
      <p:sp>
        <p:nvSpPr>
          <p:cNvPr id="3" name="Content Placeholder 2"/>
          <p:cNvSpPr>
            <a:spLocks noGrp="1"/>
          </p:cNvSpPr>
          <p:nvPr>
            <p:ph idx="1"/>
          </p:nvPr>
        </p:nvSpPr>
        <p:spPr>
          <a:xfrm>
            <a:off x="457200" y="2362200"/>
            <a:ext cx="8229600" cy="4144963"/>
          </a:xfrm>
        </p:spPr>
        <p:txBody>
          <a:bodyPr>
            <a:noAutofit/>
          </a:bodyPr>
          <a:lstStyle/>
          <a:p>
            <a:pPr marL="514350" indent="-514350">
              <a:buFont typeface="+mj-lt"/>
              <a:buAutoNum type="arabicPeriod"/>
            </a:pPr>
            <a:r>
              <a:rPr lang="en-US" sz="2400" dirty="0" smtClean="0"/>
              <a:t>Identify community resources (persons, groups, places) abilities, skills, networks, strengths, talents</a:t>
            </a:r>
          </a:p>
          <a:p>
            <a:pPr marL="514350" indent="-514350">
              <a:buFont typeface="+mj-lt"/>
              <a:buAutoNum type="arabicPeriod"/>
            </a:pPr>
            <a:r>
              <a:rPr lang="en-US" sz="2400" dirty="0" smtClean="0"/>
              <a:t>Create or strengthen the relationships between community members and community organizations</a:t>
            </a:r>
          </a:p>
          <a:p>
            <a:pPr marL="514350" indent="-514350">
              <a:buFont typeface="+mj-lt"/>
              <a:buAutoNum type="arabicPeriod"/>
            </a:pPr>
            <a:r>
              <a:rPr lang="en-US" sz="2400" dirty="0" smtClean="0"/>
              <a:t>Mobilize the community to develop a healthy vision of the future</a:t>
            </a:r>
          </a:p>
          <a:p>
            <a:pPr marL="514350" indent="-514350">
              <a:buFont typeface="+mj-lt"/>
              <a:buAutoNum type="arabicPeriod"/>
            </a:pPr>
            <a:r>
              <a:rPr lang="en-US" sz="2400" dirty="0" smtClean="0"/>
              <a:t>Introduce any outside resources to fill gaps</a:t>
            </a:r>
          </a:p>
          <a:p>
            <a:pPr marL="514350" indent="-514350">
              <a:buFont typeface="+mj-lt"/>
              <a:buAutoNum type="arabicPeriod"/>
            </a:pPr>
            <a:endParaRPr lang="en-US" sz="2400" dirty="0" smtClean="0"/>
          </a:p>
          <a:p>
            <a:pPr marL="514350" indent="-514350">
              <a:buNone/>
            </a:pPr>
            <a:r>
              <a:rPr lang="en-US" sz="2400" dirty="0" smtClean="0"/>
              <a:t>*Logic models can also be used after the needs assessment phase to assess community capacity</a:t>
            </a:r>
            <a:endParaRPr lang="en-US" sz="24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14400"/>
          </a:xfrm>
        </p:spPr>
        <p:txBody>
          <a:bodyPr/>
          <a:lstStyle/>
          <a:p>
            <a:r>
              <a:rPr lang="en-US" dirty="0" smtClean="0"/>
              <a:t>AOR 1 Key Terms</a:t>
            </a:r>
            <a:endParaRPr lang="en-US" dirty="0"/>
          </a:p>
        </p:txBody>
      </p:sp>
      <p:sp>
        <p:nvSpPr>
          <p:cNvPr id="3" name="Content Placeholder 2"/>
          <p:cNvSpPr>
            <a:spLocks noGrp="1"/>
          </p:cNvSpPr>
          <p:nvPr>
            <p:ph idx="1"/>
          </p:nvPr>
        </p:nvSpPr>
        <p:spPr>
          <a:xfrm>
            <a:off x="381000" y="2133600"/>
            <a:ext cx="2514600" cy="4191000"/>
          </a:xfrm>
        </p:spPr>
        <p:txBody>
          <a:bodyPr>
            <a:noAutofit/>
          </a:bodyPr>
          <a:lstStyle/>
          <a:p>
            <a:pPr marL="514350" indent="-514350">
              <a:buNone/>
            </a:pPr>
            <a:r>
              <a:rPr lang="en-US" sz="1800" dirty="0" smtClean="0"/>
              <a:t>Needs Assessment</a:t>
            </a:r>
          </a:p>
          <a:p>
            <a:pPr marL="514350" indent="-514350">
              <a:buNone/>
            </a:pPr>
            <a:r>
              <a:rPr lang="en-US" sz="1800" dirty="0" smtClean="0"/>
              <a:t>Community Analysis</a:t>
            </a:r>
          </a:p>
          <a:p>
            <a:pPr marL="514350" indent="-514350">
              <a:buNone/>
            </a:pPr>
            <a:r>
              <a:rPr lang="en-US" sz="1800" dirty="0" smtClean="0"/>
              <a:t>Community Diagnosis</a:t>
            </a:r>
          </a:p>
          <a:p>
            <a:pPr marL="514350" indent="-514350">
              <a:buNone/>
            </a:pPr>
            <a:r>
              <a:rPr lang="en-US" sz="1800" dirty="0" smtClean="0"/>
              <a:t>Primary Data</a:t>
            </a:r>
          </a:p>
          <a:p>
            <a:pPr marL="514350" indent="-514350">
              <a:buNone/>
            </a:pPr>
            <a:r>
              <a:rPr lang="en-US" sz="1800" dirty="0" smtClean="0"/>
              <a:t>Secondary Data</a:t>
            </a:r>
          </a:p>
          <a:p>
            <a:pPr marL="514350" indent="-514350">
              <a:buNone/>
            </a:pPr>
            <a:r>
              <a:rPr lang="en-US" sz="1800" dirty="0" smtClean="0"/>
              <a:t>Surveys</a:t>
            </a:r>
          </a:p>
          <a:p>
            <a:pPr marL="514350" indent="-514350">
              <a:buNone/>
            </a:pPr>
            <a:r>
              <a:rPr lang="en-US" sz="1800" dirty="0" smtClean="0"/>
              <a:t>Mail Surveys</a:t>
            </a:r>
          </a:p>
          <a:p>
            <a:pPr marL="514350" indent="-514350">
              <a:buNone/>
            </a:pPr>
            <a:r>
              <a:rPr lang="en-US" sz="1800" dirty="0" smtClean="0"/>
              <a:t>Telephone Surveys</a:t>
            </a:r>
          </a:p>
          <a:p>
            <a:pPr marL="514350" indent="-514350">
              <a:buNone/>
            </a:pPr>
            <a:r>
              <a:rPr lang="en-US" sz="1800" dirty="0" smtClean="0"/>
              <a:t>In-Person Surveys</a:t>
            </a:r>
          </a:p>
          <a:p>
            <a:pPr marL="514350" indent="-514350">
              <a:buNone/>
            </a:pPr>
            <a:r>
              <a:rPr lang="en-US" sz="1800" dirty="0" smtClean="0"/>
              <a:t>Interviews</a:t>
            </a:r>
          </a:p>
          <a:p>
            <a:pPr marL="514350" indent="-514350">
              <a:buNone/>
            </a:pPr>
            <a:r>
              <a:rPr lang="en-US" sz="1800" dirty="0" smtClean="0"/>
              <a:t>Resource Inventories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
        <p:nvSpPr>
          <p:cNvPr id="7" name="Content Placeholder 2"/>
          <p:cNvSpPr txBox="1">
            <a:spLocks/>
          </p:cNvSpPr>
          <p:nvPr/>
        </p:nvSpPr>
        <p:spPr>
          <a:xfrm>
            <a:off x="3276600" y="2133600"/>
            <a:ext cx="2514600" cy="41910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Observation</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Community</a:t>
            </a:r>
            <a:r>
              <a:rPr kumimoji="0" lang="en-US" sz="1800" b="0" i="0" u="none" strike="noStrike" kern="1200" cap="none" spc="0" normalizeH="0" noProof="0" dirty="0" smtClean="0">
                <a:ln>
                  <a:noFill/>
                </a:ln>
                <a:solidFill>
                  <a:schemeClr val="tx1"/>
                </a:solidFill>
                <a:effectLst/>
                <a:uLnTx/>
                <a:uFillTx/>
                <a:latin typeface="+mn-lt"/>
                <a:ea typeface="+mn-ea"/>
                <a:cs typeface="+mn-cs"/>
              </a:rPr>
              <a:t> Forum</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Focus</a:t>
            </a:r>
            <a:r>
              <a:rPr lang="en-US" dirty="0" smtClean="0"/>
              <a:t> Groups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Nominal</a:t>
            </a:r>
            <a:r>
              <a:rPr kumimoji="0" lang="en-US" sz="1800" b="0" i="0" u="none" strike="noStrike" kern="1200" cap="none" spc="0" normalizeH="0" noProof="0" dirty="0" smtClean="0">
                <a:ln>
                  <a:noFill/>
                </a:ln>
                <a:solidFill>
                  <a:schemeClr val="tx1"/>
                </a:solidFill>
                <a:effectLst/>
                <a:uLnTx/>
                <a:uFillTx/>
                <a:latin typeface="+mn-lt"/>
                <a:ea typeface="+mn-ea"/>
                <a:cs typeface="+mn-cs"/>
              </a:rPr>
              <a:t> Group Process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Delphi</a:t>
            </a:r>
            <a:r>
              <a:rPr lang="en-US" dirty="0" smtClean="0"/>
              <a:t> Panels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Health</a:t>
            </a:r>
            <a:r>
              <a:rPr kumimoji="0" lang="en-US" sz="1800" b="0" i="0" u="none" strike="noStrike" kern="1200" cap="none" spc="0" normalizeH="0" noProof="0" dirty="0" smtClean="0">
                <a:ln>
                  <a:noFill/>
                </a:ln>
                <a:solidFill>
                  <a:schemeClr val="tx1"/>
                </a:solidFill>
                <a:effectLst/>
                <a:uLnTx/>
                <a:uFillTx/>
                <a:latin typeface="+mn-lt"/>
                <a:ea typeface="+mn-ea"/>
                <a:cs typeface="+mn-cs"/>
              </a:rPr>
              <a:t> Risk Appraisals or Assessments (HRA)</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Stake</a:t>
            </a:r>
            <a:r>
              <a:rPr lang="en-US" dirty="0" smtClean="0"/>
              <a:t>holders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Scope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Self-Assessment</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Community</a:t>
            </a:r>
            <a:r>
              <a:rPr kumimoji="0" lang="en-US" sz="1800" b="0" i="0" u="none" strike="noStrike" kern="1200" cap="none" spc="0" normalizeH="0" noProof="0" dirty="0" smtClean="0">
                <a:ln>
                  <a:noFill/>
                </a:ln>
                <a:solidFill>
                  <a:schemeClr val="tx1"/>
                </a:solidFill>
                <a:effectLst/>
                <a:uLnTx/>
                <a:uFillTx/>
                <a:latin typeface="+mn-lt"/>
                <a:ea typeface="+mn-ea"/>
                <a:cs typeface="+mn-cs"/>
              </a:rPr>
              <a:t> Capacity Inventories</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6400800" y="2133600"/>
            <a:ext cx="2514600" cy="4191000"/>
          </a:xfrm>
          <a:prstGeom prst="rect">
            <a:avLst/>
          </a:prstGeom>
        </p:spPr>
        <p:txBody>
          <a:bodyPr vert="horz" lIns="91440" tIns="45720" rIns="91440" bIns="45720" rtlCol="0">
            <a:noAutofit/>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Web/Internet Surveys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Informed</a:t>
            </a:r>
            <a:r>
              <a:rPr kumimoji="0" lang="en-US" sz="1800" b="0" i="0" u="none" strike="noStrike" kern="1200" cap="none" spc="0" normalizeH="0" noProof="0" dirty="0" smtClean="0">
                <a:ln>
                  <a:noFill/>
                </a:ln>
                <a:solidFill>
                  <a:schemeClr val="tx1"/>
                </a:solidFill>
                <a:effectLst/>
                <a:uLnTx/>
                <a:uFillTx/>
                <a:latin typeface="+mn-lt"/>
                <a:ea typeface="+mn-ea"/>
                <a:cs typeface="+mn-cs"/>
              </a:rPr>
              <a:t> Consent</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baseline="0" dirty="0" smtClean="0"/>
              <a:t>Institutional</a:t>
            </a:r>
            <a:r>
              <a:rPr lang="en-US" dirty="0" smtClean="0"/>
              <a:t> Review Board (IRB)</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HIPAA</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Pre-Disposing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Enabling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Reinforcing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Behavioral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Environmental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Individual Factors</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Quantitative Data</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None/>
              <a:tabLst/>
              <a:defRPr/>
            </a:pPr>
            <a:r>
              <a:rPr lang="en-US" dirty="0" smtClean="0"/>
              <a:t>Qualitative Data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1.7 Infer Needs for Health Education Based on Assessment Findings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sz="2200" dirty="0" smtClean="0"/>
              <a:t>1.7.1 Analyze assessment findings</a:t>
            </a:r>
          </a:p>
          <a:p>
            <a:r>
              <a:rPr lang="en-US" sz="2200" dirty="0" smtClean="0"/>
              <a:t>1.7.2 Synthesize assessment findings</a:t>
            </a:r>
          </a:p>
          <a:p>
            <a:r>
              <a:rPr lang="en-US" sz="2200" dirty="0" smtClean="0"/>
              <a:t>1.7.3 Prioritize health education needs</a:t>
            </a:r>
          </a:p>
          <a:p>
            <a:r>
              <a:rPr lang="en-US" sz="2200" dirty="0" smtClean="0"/>
              <a:t>1.7.4 Identify emerging health education needs</a:t>
            </a:r>
          </a:p>
          <a:p>
            <a:r>
              <a:rPr lang="en-US" sz="2200" dirty="0" smtClean="0"/>
              <a:t>1.7.5 Report assessment findings</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(1.7.1) Analyze Assessment Findings</a:t>
            </a:r>
            <a:endParaRPr lang="en-US" dirty="0"/>
          </a:p>
        </p:txBody>
      </p:sp>
      <p:sp>
        <p:nvSpPr>
          <p:cNvPr id="3" name="Content Placeholder 2"/>
          <p:cNvSpPr>
            <a:spLocks noGrp="1"/>
          </p:cNvSpPr>
          <p:nvPr>
            <p:ph idx="1"/>
          </p:nvPr>
        </p:nvSpPr>
        <p:spPr>
          <a:xfrm>
            <a:off x="457200" y="2362200"/>
            <a:ext cx="8229600" cy="4144963"/>
          </a:xfrm>
        </p:spPr>
        <p:txBody>
          <a:bodyPr>
            <a:normAutofit fontScale="85000" lnSpcReduction="10000"/>
          </a:bodyPr>
          <a:lstStyle/>
          <a:p>
            <a:pPr marL="514350" indent="-514350">
              <a:buFont typeface="+mj-lt"/>
              <a:buAutoNum type="arabicPeriod"/>
            </a:pPr>
            <a:r>
              <a:rPr lang="en-US" dirty="0" smtClean="0"/>
              <a:t>Analyze data, primary and secondary</a:t>
            </a:r>
          </a:p>
          <a:p>
            <a:pPr marL="514350" indent="-514350">
              <a:buFont typeface="+mj-lt"/>
              <a:buAutoNum type="arabicPeriod"/>
            </a:pPr>
            <a:r>
              <a:rPr lang="en-US" dirty="0" smtClean="0"/>
              <a:t>Compare data with local, state, national, or historical situation</a:t>
            </a:r>
          </a:p>
          <a:p>
            <a:pPr marL="514350" indent="-514350">
              <a:buFont typeface="+mj-lt"/>
              <a:buAutoNum type="arabicPeriod"/>
            </a:pPr>
            <a:r>
              <a:rPr lang="en-US" dirty="0" smtClean="0"/>
              <a:t>Consider the social, cultural, and political environment</a:t>
            </a:r>
          </a:p>
          <a:p>
            <a:pPr marL="514350" indent="-514350">
              <a:buFont typeface="+mj-lt"/>
              <a:buAutoNum type="arabicPeriod"/>
            </a:pPr>
            <a:r>
              <a:rPr lang="en-US" dirty="0" smtClean="0"/>
              <a:t>Set priorities by:</a:t>
            </a:r>
          </a:p>
          <a:p>
            <a:pPr marL="914400" lvl="1" indent="-514350">
              <a:buFont typeface="+mj-lt"/>
              <a:buAutoNum type="arabicPeriod"/>
            </a:pPr>
            <a:r>
              <a:rPr lang="en-US" dirty="0" smtClean="0"/>
              <a:t>Assessing the size or scope of the problem</a:t>
            </a:r>
          </a:p>
          <a:p>
            <a:pPr marL="914400" lvl="1" indent="-514350">
              <a:buFont typeface="+mj-lt"/>
              <a:buAutoNum type="arabicPeriod"/>
            </a:pPr>
            <a:r>
              <a:rPr lang="en-US" dirty="0" smtClean="0"/>
              <a:t>Determining the effectiveness of possible interventions</a:t>
            </a:r>
          </a:p>
          <a:p>
            <a:pPr marL="914400" lvl="1" indent="-514350">
              <a:buFont typeface="+mj-lt"/>
              <a:buAutoNum type="arabicPeriod"/>
            </a:pPr>
            <a:r>
              <a:rPr lang="en-US" dirty="0" smtClean="0"/>
              <a:t>Determining appropriateness, economics, acceptability, resources, and legality of the possible intervention</a:t>
            </a:r>
            <a:endParaRPr lang="en-US"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t>(1.7.3) Prioritizing Health Needs</a:t>
            </a:r>
            <a:endParaRPr lang="en-US" dirty="0"/>
          </a:p>
        </p:txBody>
      </p:sp>
      <p:sp>
        <p:nvSpPr>
          <p:cNvPr id="3" name="Content Placeholder 2"/>
          <p:cNvSpPr>
            <a:spLocks noGrp="1"/>
          </p:cNvSpPr>
          <p:nvPr>
            <p:ph idx="1"/>
          </p:nvPr>
        </p:nvSpPr>
        <p:spPr>
          <a:xfrm>
            <a:off x="457200" y="2362200"/>
            <a:ext cx="8229600" cy="4144963"/>
          </a:xfrm>
        </p:spPr>
        <p:txBody>
          <a:bodyPr>
            <a:normAutofit fontScale="92500" lnSpcReduction="20000"/>
          </a:bodyPr>
          <a:lstStyle/>
          <a:p>
            <a:r>
              <a:rPr lang="en-US" sz="2200" u="sng" dirty="0" smtClean="0"/>
              <a:t>Assessing the size or scope of the problem</a:t>
            </a:r>
            <a:r>
              <a:rPr lang="en-US" sz="2200" dirty="0" smtClean="0"/>
              <a:t>: percentage of the population directly affected, seriousness of the problem, urgency/critical nature of the problem, severity of the problem, morbidity/mortality severity, duration , and/or disability, medical costs, potential number who may be affected</a:t>
            </a:r>
          </a:p>
          <a:p>
            <a:r>
              <a:rPr lang="en-US" sz="2200" u="sng" dirty="0" smtClean="0"/>
              <a:t>Determining the effectiveness of possible interventions</a:t>
            </a:r>
            <a:r>
              <a:rPr lang="en-US" sz="2200" dirty="0" smtClean="0"/>
              <a:t>: how effective are health education interventions in addressing the problem? Are they meeting stated goals and objectives? Are the potential interventions accessible to the affected population? How were the needs determined? Are the needs being met? If not, why?</a:t>
            </a:r>
          </a:p>
          <a:p>
            <a:r>
              <a:rPr lang="en-US" sz="2200" u="sng" dirty="0" smtClean="0"/>
              <a:t>Determining appropriateness, economics, acceptability, resources, and legality of the possible intervention</a:t>
            </a:r>
            <a:r>
              <a:rPr lang="en-US" sz="2200" dirty="0" smtClean="0"/>
              <a:t>: What health education programs are presently available to affected population? Are the programs being utilized? If not, why? Given the population, is the intervention appropriate and in accordance with societal/group norms? Is the intervention legal?</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(1.7.4) Identifying Emerging Health Education Needs</a:t>
            </a:r>
            <a:endParaRPr lang="en-US" dirty="0"/>
          </a:p>
        </p:txBody>
      </p:sp>
      <p:sp>
        <p:nvSpPr>
          <p:cNvPr id="3" name="Content Placeholder 2"/>
          <p:cNvSpPr>
            <a:spLocks noGrp="1"/>
          </p:cNvSpPr>
          <p:nvPr>
            <p:ph idx="1"/>
          </p:nvPr>
        </p:nvSpPr>
        <p:spPr>
          <a:xfrm>
            <a:off x="457200" y="2667000"/>
            <a:ext cx="8229600" cy="914399"/>
          </a:xfrm>
        </p:spPr>
        <p:txBody>
          <a:bodyPr>
            <a:normAutofit/>
          </a:bodyPr>
          <a:lstStyle/>
          <a:p>
            <a:r>
              <a:rPr lang="en-US" sz="2200" dirty="0" smtClean="0"/>
              <a:t>Program prioritization based on the importance and changeability of the health program</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graphicFrame>
        <p:nvGraphicFramePr>
          <p:cNvPr id="5" name="Table 4"/>
          <p:cNvGraphicFramePr>
            <a:graphicFrameLocks noGrp="1"/>
          </p:cNvGraphicFramePr>
          <p:nvPr/>
        </p:nvGraphicFramePr>
        <p:xfrm>
          <a:off x="1447800" y="3657600"/>
          <a:ext cx="6096000" cy="13817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Highly Important</a:t>
                      </a:r>
                      <a:endParaRPr lang="en-US" dirty="0"/>
                    </a:p>
                  </a:txBody>
                  <a:tcPr/>
                </a:tc>
                <a:tc>
                  <a:txBody>
                    <a:bodyPr/>
                    <a:lstStyle/>
                    <a:p>
                      <a:r>
                        <a:rPr lang="en-US" dirty="0" smtClean="0"/>
                        <a:t>Less Important</a:t>
                      </a:r>
                      <a:endParaRPr lang="en-US" dirty="0"/>
                    </a:p>
                  </a:txBody>
                  <a:tcPr/>
                </a:tc>
              </a:tr>
              <a:tr h="370840">
                <a:tc>
                  <a:txBody>
                    <a:bodyPr/>
                    <a:lstStyle/>
                    <a:p>
                      <a:r>
                        <a:rPr lang="en-US" dirty="0" smtClean="0"/>
                        <a:t>High Changeability</a:t>
                      </a:r>
                      <a:endParaRPr lang="en-US" dirty="0"/>
                    </a:p>
                  </a:txBody>
                  <a:tcPr/>
                </a:tc>
                <a:tc>
                  <a:txBody>
                    <a:bodyPr/>
                    <a:lstStyle/>
                    <a:p>
                      <a:r>
                        <a:rPr lang="en-US" dirty="0" smtClean="0"/>
                        <a:t>High Priority</a:t>
                      </a:r>
                      <a:endParaRPr lang="en-US" dirty="0"/>
                    </a:p>
                  </a:txBody>
                  <a:tcPr/>
                </a:tc>
                <a:tc>
                  <a:txBody>
                    <a:bodyPr/>
                    <a:lstStyle/>
                    <a:p>
                      <a:r>
                        <a:rPr lang="en-US" dirty="0" smtClean="0"/>
                        <a:t>Lower Priority</a:t>
                      </a:r>
                      <a:endParaRPr lang="en-US" dirty="0"/>
                    </a:p>
                  </a:txBody>
                  <a:tcPr/>
                </a:tc>
              </a:tr>
              <a:tr h="370840">
                <a:tc>
                  <a:txBody>
                    <a:bodyPr/>
                    <a:lstStyle/>
                    <a:p>
                      <a:r>
                        <a:rPr lang="en-US" dirty="0" smtClean="0"/>
                        <a:t>Lesser Changeability</a:t>
                      </a:r>
                      <a:endParaRPr lang="en-US" dirty="0"/>
                    </a:p>
                  </a:txBody>
                  <a:tcPr/>
                </a:tc>
                <a:tc>
                  <a:txBody>
                    <a:bodyPr/>
                    <a:lstStyle/>
                    <a:p>
                      <a:r>
                        <a:rPr lang="en-US" dirty="0" smtClean="0"/>
                        <a:t>High Priority</a:t>
                      </a:r>
                      <a:r>
                        <a:rPr lang="en-US" baseline="0" dirty="0" smtClean="0"/>
                        <a:t> With Innovative Program</a:t>
                      </a:r>
                      <a:endParaRPr lang="en-US" dirty="0"/>
                    </a:p>
                  </a:txBody>
                  <a:tcPr/>
                </a:tc>
                <a:tc>
                  <a:txBody>
                    <a:bodyPr/>
                    <a:lstStyle/>
                    <a:p>
                      <a:r>
                        <a:rPr lang="en-US" dirty="0" smtClean="0"/>
                        <a:t>No Program</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373563"/>
          </a:xfrm>
        </p:spPr>
        <p:txBody>
          <a:bodyPr>
            <a:noAutofit/>
          </a:bodyPr>
          <a:lstStyle/>
          <a:p>
            <a:r>
              <a:rPr lang="en-US" sz="2200" dirty="0" smtClean="0"/>
              <a:t>The systematic, planned collection of information about the health knowledge, perceptions, attitudes, motivation, and practices of individuals or groups and the quality of the socioeconomic environment in which they live</a:t>
            </a:r>
          </a:p>
          <a:p>
            <a:pPr lvl="1"/>
            <a:r>
              <a:rPr lang="en-US" sz="2200" dirty="0" smtClean="0"/>
              <a:t>The primary purpose of a needs assessment is to gather information to determine what health education activities are appropriate in a given setting</a:t>
            </a:r>
          </a:p>
          <a:p>
            <a:pPr lvl="1"/>
            <a:r>
              <a:rPr lang="en-US" sz="2200" dirty="0" smtClean="0"/>
              <a:t>This provides data that determines whether a health education program is justified, and if so, what its nature and emphasis ought to be</a:t>
            </a:r>
          </a:p>
          <a:p>
            <a:pPr lvl="1"/>
            <a:r>
              <a:rPr lang="en-US" sz="2200" dirty="0" smtClean="0"/>
              <a:t>A health problem is defined as a potential or real threat to physical or emotional well-being</a:t>
            </a:r>
            <a:endParaRPr lang="en-US" sz="2200" dirty="0"/>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
        <p:nvSpPr>
          <p:cNvPr id="8" name="Title 1"/>
          <p:cNvSpPr>
            <a:spLocks noGrp="1"/>
          </p:cNvSpPr>
          <p:nvPr>
            <p:ph type="title"/>
          </p:nvPr>
        </p:nvSpPr>
        <p:spPr>
          <a:xfrm>
            <a:off x="457200" y="1143000"/>
            <a:ext cx="8229600" cy="914400"/>
          </a:xfrm>
        </p:spPr>
        <p:txBody>
          <a:bodyPr/>
          <a:lstStyle/>
          <a:p>
            <a:r>
              <a:rPr lang="en-US" dirty="0" smtClean="0"/>
              <a:t>Needs Assessment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Needs Assessment in </a:t>
            </a:r>
            <a:br>
              <a:rPr lang="en-US" dirty="0" smtClean="0"/>
            </a:br>
            <a:r>
              <a:rPr lang="en-US" dirty="0" smtClean="0"/>
              <a:t>The Community</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Times New Roman" charset="0"/>
              </a:rPr>
              <a:t>Uses many data sources</a:t>
            </a:r>
          </a:p>
          <a:p>
            <a:pPr lvl="1"/>
            <a:r>
              <a:rPr lang="en-US" altLang="en-US" sz="2200" dirty="0" smtClean="0">
                <a:latin typeface="Times New Roman" charset="0"/>
              </a:rPr>
              <a:t>Health Planning Agencies</a:t>
            </a:r>
          </a:p>
          <a:p>
            <a:pPr lvl="1"/>
            <a:r>
              <a:rPr lang="en-US" altLang="en-US" sz="2200" dirty="0" smtClean="0">
                <a:latin typeface="Times New Roman" charset="0"/>
              </a:rPr>
              <a:t>Public Health Departments</a:t>
            </a:r>
          </a:p>
          <a:p>
            <a:pPr lvl="1"/>
            <a:r>
              <a:rPr lang="en-US" altLang="en-US" sz="2200" dirty="0" smtClean="0">
                <a:latin typeface="Times New Roman" charset="0"/>
              </a:rPr>
              <a:t>Census Reports</a:t>
            </a:r>
          </a:p>
          <a:p>
            <a:pPr lvl="1"/>
            <a:r>
              <a:rPr lang="en-US" altLang="en-US" sz="2200" dirty="0" smtClean="0">
                <a:latin typeface="Times New Roman" charset="0"/>
              </a:rPr>
              <a:t>Interviews with Community Leaders &amp; Members of the Priority Population</a:t>
            </a:r>
          </a:p>
          <a:p>
            <a:r>
              <a:rPr lang="en-US" altLang="en-US" sz="2200" dirty="0" smtClean="0">
                <a:latin typeface="Times New Roman" charset="0"/>
              </a:rPr>
              <a:t>Data provides information about perceived health needs</a:t>
            </a:r>
          </a:p>
          <a:p>
            <a:r>
              <a:rPr lang="en-US" altLang="en-US" sz="2200" dirty="0" smtClean="0">
                <a:latin typeface="Times New Roman" charset="0"/>
              </a:rPr>
              <a:t>Can be used to motivate and facilitate voluntary, desirables behavior changes</a:t>
            </a:r>
            <a:endParaRPr lang="en-US" altLang="en-US" sz="2200" b="1" dirty="0" smtClean="0">
              <a:latin typeface="Times New Roman" charset="0"/>
            </a:endParaRP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Needs Assessment in </a:t>
            </a:r>
            <a:br>
              <a:rPr lang="en-US" dirty="0" smtClean="0"/>
            </a:br>
            <a:r>
              <a:rPr lang="en-US" dirty="0" smtClean="0"/>
              <a:t>Schools (K-12)</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Times New Roman" charset="0"/>
              </a:rPr>
              <a:t>Local, state and national data are used to aid in the development of a Coordinated School Health Program</a:t>
            </a:r>
          </a:p>
          <a:p>
            <a:pPr lvl="1"/>
            <a:r>
              <a:rPr lang="en-US" altLang="en-US" sz="2200" dirty="0" smtClean="0">
                <a:latin typeface="Times New Roman" charset="0"/>
              </a:rPr>
              <a:t>Develop scope and sequence in a curriculum</a:t>
            </a:r>
          </a:p>
          <a:p>
            <a:pPr lvl="1"/>
            <a:r>
              <a:rPr lang="en-US" altLang="en-US" sz="2200" dirty="0" smtClean="0">
                <a:latin typeface="Times New Roman" charset="0"/>
              </a:rPr>
              <a:t>Identify strengths and weaknesses</a:t>
            </a:r>
          </a:p>
          <a:p>
            <a:r>
              <a:rPr lang="en-US" altLang="en-US" sz="2200" dirty="0" smtClean="0">
                <a:latin typeface="Times New Roman" charset="0"/>
              </a:rPr>
              <a:t>Information about health knowledge, attitudes, skills and practices may be gathered from students, parents, administrators</a:t>
            </a:r>
          </a:p>
          <a:p>
            <a:r>
              <a:rPr lang="en-US" altLang="en-US" sz="2200" dirty="0" smtClean="0">
                <a:latin typeface="Times New Roman" charset="0"/>
              </a:rPr>
              <a:t>Identifies gaps in creating a healthy school community</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Needs Assessment in </a:t>
            </a:r>
            <a:br>
              <a:rPr lang="en-US" dirty="0" smtClean="0"/>
            </a:br>
            <a:r>
              <a:rPr lang="en-US" dirty="0" smtClean="0"/>
              <a:t>Health Care</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Times New Roman" charset="0"/>
              </a:rPr>
              <a:t>Complaints by health professionals can warrant a health educator to survey records to determine whether the problem is general or limited to patients with particular problems</a:t>
            </a:r>
          </a:p>
          <a:p>
            <a:pPr lvl="1"/>
            <a:r>
              <a:rPr lang="en-US" altLang="en-US" sz="2200" dirty="0" smtClean="0">
                <a:latin typeface="Times New Roman" charset="0"/>
              </a:rPr>
              <a:t>For example: Evaluate emergency rooms visits to determine whether there is a general problem, a problem with a specific subset of population, then develop programs and policies to address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Needs Assessment in Business/Industry</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Times New Roman" charset="0"/>
              </a:rPr>
              <a:t>Analyze data that can be used to identify health needs of the workers</a:t>
            </a:r>
          </a:p>
          <a:p>
            <a:pPr lvl="1"/>
            <a:r>
              <a:rPr lang="en-US" altLang="en-US" sz="2200" dirty="0" smtClean="0">
                <a:latin typeface="Times New Roman" charset="0"/>
              </a:rPr>
              <a:t>Health insurance claims</a:t>
            </a:r>
          </a:p>
          <a:p>
            <a:pPr lvl="1"/>
            <a:r>
              <a:rPr lang="en-US" altLang="en-US" sz="2200" dirty="0" smtClean="0">
                <a:latin typeface="Times New Roman" charset="0"/>
              </a:rPr>
              <a:t>Absenteeism and its causes</a:t>
            </a:r>
          </a:p>
          <a:p>
            <a:pPr lvl="1"/>
            <a:r>
              <a:rPr lang="en-US" altLang="en-US" sz="2200" dirty="0" smtClean="0">
                <a:latin typeface="Times New Roman" charset="0"/>
              </a:rPr>
              <a:t>Types of accidents and severity of injuries</a:t>
            </a:r>
          </a:p>
          <a:p>
            <a:pPr lvl="1"/>
            <a:r>
              <a:rPr lang="en-US" altLang="en-US" sz="2200" dirty="0" smtClean="0">
                <a:latin typeface="Times New Roman" charset="0"/>
              </a:rPr>
              <a:t>Compensation claims</a:t>
            </a:r>
          </a:p>
          <a:p>
            <a:r>
              <a:rPr lang="en-US" altLang="en-US" sz="2200" dirty="0" smtClean="0">
                <a:latin typeface="Times New Roman" charset="0"/>
              </a:rPr>
              <a:t>Determine the felt needs and interests of employees. These data would indicate priority needs for health promotion programs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Needs Assessment in Colleges/Universities</a:t>
            </a:r>
            <a:endParaRPr lang="en-US" dirty="0"/>
          </a:p>
        </p:txBody>
      </p:sp>
      <p:sp>
        <p:nvSpPr>
          <p:cNvPr id="3" name="Content Placeholder 2"/>
          <p:cNvSpPr>
            <a:spLocks noGrp="1"/>
          </p:cNvSpPr>
          <p:nvPr>
            <p:ph idx="1"/>
          </p:nvPr>
        </p:nvSpPr>
        <p:spPr>
          <a:xfrm>
            <a:off x="457200" y="2362200"/>
            <a:ext cx="8229600" cy="4144963"/>
          </a:xfrm>
        </p:spPr>
        <p:txBody>
          <a:bodyPr>
            <a:normAutofit/>
          </a:bodyPr>
          <a:lstStyle/>
          <a:p>
            <a:r>
              <a:rPr lang="en-US" altLang="en-US" sz="2200" dirty="0" smtClean="0">
                <a:latin typeface="Times New Roman" charset="0"/>
              </a:rPr>
              <a:t>Assessing student performance in meeting state and national standards in order to maintain accreditation</a:t>
            </a:r>
          </a:p>
          <a:p>
            <a:r>
              <a:rPr lang="en-US" altLang="en-US" sz="2200" dirty="0" smtClean="0">
                <a:latin typeface="Times New Roman" charset="0"/>
              </a:rPr>
              <a:t>Tracking students progress in meeting standards</a:t>
            </a:r>
          </a:p>
          <a:p>
            <a:r>
              <a:rPr lang="en-US" altLang="en-US" sz="2200" dirty="0" smtClean="0">
                <a:latin typeface="Times New Roman" charset="0"/>
              </a:rPr>
              <a:t>Assessing the learning environment</a:t>
            </a:r>
          </a:p>
          <a:p>
            <a:r>
              <a:rPr lang="en-US" altLang="en-US" sz="2200" dirty="0" smtClean="0">
                <a:latin typeface="Times New Roman" charset="0"/>
              </a:rPr>
              <a:t>Linking the two are important for revising the curriculum and meeting accreditation requirements</a:t>
            </a:r>
          </a:p>
        </p:txBody>
      </p:sp>
      <p:pic>
        <p:nvPicPr>
          <p:cNvPr id="4" name="Picture 3" descr="NCHEC Banner.jpg"/>
          <p:cNvPicPr>
            <a:picLocks noChangeAspect="1"/>
          </p:cNvPicPr>
          <p:nvPr/>
        </p:nvPicPr>
        <p:blipFill>
          <a:blip r:embed="rId2" cstate="print"/>
          <a:stretch>
            <a:fillRect/>
          </a:stretch>
        </p:blipFill>
        <p:spPr>
          <a:xfrm>
            <a:off x="0" y="0"/>
            <a:ext cx="9144000" cy="10668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3402</TotalTime>
  <Words>2288</Words>
  <Application>Microsoft Macintosh PowerPoint</Application>
  <PresentationFormat>On-screen Show (4:3)</PresentationFormat>
  <Paragraphs>267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Area of Responsibility 1</vt:lpstr>
      <vt:lpstr>Assess Needs, Assets, &amp; Capacity for Health Education</vt:lpstr>
      <vt:lpstr>AOR 1 Key Terms</vt:lpstr>
      <vt:lpstr>Needs Assessment</vt:lpstr>
      <vt:lpstr>Needs Assessment in  The Community</vt:lpstr>
      <vt:lpstr>Needs Assessment in  Schools (K-12)</vt:lpstr>
      <vt:lpstr>Needs Assessment in  Health Care</vt:lpstr>
      <vt:lpstr>Needs Assessment in Business/Industry</vt:lpstr>
      <vt:lpstr>Needs Assessment in Colleges/Universities</vt:lpstr>
      <vt:lpstr>Needs Assessment in  University Health Services</vt:lpstr>
      <vt:lpstr>1.1 Plan Assessment Process</vt:lpstr>
      <vt:lpstr>(1.1.1) 6 Step Process for  Conducting a Needs Assessment</vt:lpstr>
      <vt:lpstr>(1.1.3) 5 Models for Conducting a Needs Assessment</vt:lpstr>
      <vt:lpstr>1.2 Access Existing Information &amp; Data Related to Health</vt:lpstr>
      <vt:lpstr>1.3 Collect Quantitative and/or Qualitative Data Related to Health</vt:lpstr>
      <vt:lpstr>(1.3.1) Primary Data Sources</vt:lpstr>
      <vt:lpstr>(1.3.1) Secondary Data Sources</vt:lpstr>
      <vt:lpstr>(1.3.1) Secondary Data Sources (continued)</vt:lpstr>
      <vt:lpstr>(1.3.3) Survey Methods</vt:lpstr>
      <vt:lpstr>(1.3.4) Steps in Designing &amp; Completing a Survey</vt:lpstr>
      <vt:lpstr>(1.3.7) Ethical Standards in  Collecting Data</vt:lpstr>
      <vt:lpstr>1.4 Examine Relationships Among Behavioral, Environmental &amp; Genetic Factors that Enhance or Compromise Health</vt:lpstr>
      <vt:lpstr>(1.4.1) Factors that Influence Health Behaviors</vt:lpstr>
      <vt:lpstr>(1.4.2) Analyze Factors that Influence Health Behaviors</vt:lpstr>
      <vt:lpstr>(1.4.3) Identify Factors that Enhance or Compromise Health </vt:lpstr>
      <vt:lpstr>1.5 Examine Factors that Influence the Learning Process</vt:lpstr>
      <vt:lpstr>1.6 Examine Factors that Enhance or Compromise the Process of Health Education</vt:lpstr>
      <vt:lpstr>(1.6) Factors that Enhance or Compromise the Process of Health Education</vt:lpstr>
      <vt:lpstr>(1.6.5) Analyze the Capacity for Developing Needed Health Education</vt:lpstr>
      <vt:lpstr>1.7 Infer Needs for Health Education Based on Assessment Findings</vt:lpstr>
      <vt:lpstr>(1.7.1) Analyze Assessment Findings</vt:lpstr>
      <vt:lpstr>(1.7.3) Prioritizing Health Needs</vt:lpstr>
      <vt:lpstr>(1.7.4) Identifying Emerging Health Education Needs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of Responsibility 1</dc:title>
  <dc:creator>dawnsnyder</dc:creator>
  <cp:lastModifiedBy>Carolina Focella</cp:lastModifiedBy>
  <cp:revision>152</cp:revision>
  <dcterms:created xsi:type="dcterms:W3CDTF">2006-08-16T00:00:00Z</dcterms:created>
  <dcterms:modified xsi:type="dcterms:W3CDTF">2016-03-14T21:52:36Z</dcterms:modified>
</cp:coreProperties>
</file>