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70" r:id="rId10"/>
    <p:sldId id="259" r:id="rId11"/>
    <p:sldId id="271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6" autoAdjust="0"/>
    <p:restoredTop sz="85000" autoAdjust="0"/>
  </p:normalViewPr>
  <p:slideViewPr>
    <p:cSldViewPr>
      <p:cViewPr varScale="1">
        <p:scale>
          <a:sx n="87" d="100"/>
          <a:sy n="87" d="100"/>
        </p:scale>
        <p:origin x="21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F19315-2D88-46D0-970E-3BA5BCD130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36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16396-C4BB-4A1B-B1F8-9391FAECCFD6}" type="slidenum">
              <a:rPr lang="en-US"/>
              <a:pPr/>
              <a:t>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does this phase differ in the health education settings?</a:t>
            </a:r>
          </a:p>
          <a:p>
            <a:r>
              <a:rPr lang="en-US"/>
              <a:t>Community: May include managing other health educator’s or outreach staff, and integrating programs between areas (environmental health, nursing, etc.)</a:t>
            </a:r>
          </a:p>
          <a:p>
            <a:r>
              <a:rPr lang="en-US"/>
              <a:t>School: Identifying and securing resources to support coordinated school health programs, serving as a curriculum coordinator, addressing school budget issues, chair school health advisory committees, supervision of pre-cert teachers/interns. </a:t>
            </a:r>
          </a:p>
          <a:p>
            <a:r>
              <a:rPr lang="en-US"/>
              <a:t>Health Care: may identify need for and manage professional development programs, create partnerships with medical professionals, volunteers, etc. Ensure compliance with standards, and maintain institutional accreditations.</a:t>
            </a:r>
          </a:p>
          <a:p>
            <a:r>
              <a:rPr lang="en-US"/>
              <a:t>Business: lead a team or coordinate activities for employee health program. Supervise or support program staff, identify and manage vendors and contract to provide services. </a:t>
            </a:r>
          </a:p>
          <a:p>
            <a:r>
              <a:rPr lang="en-US"/>
              <a:t>College: Coordination of professional prep programs, chairing academic department, manage program’s budgets, align goals and curriculum with professor’s area of expertise, and accreditation standards, facilitate internships. </a:t>
            </a:r>
          </a:p>
          <a:p>
            <a:r>
              <a:rPr lang="en-US"/>
              <a:t>University Health: coordinate campus health initiatives, arrange for screenings and services provided by other agencies, may administer health center, supervise personnel. </a:t>
            </a:r>
          </a:p>
        </p:txBody>
      </p:sp>
    </p:spTree>
    <p:extLst>
      <p:ext uri="{BB962C8B-B14F-4D97-AF65-F5344CB8AC3E}">
        <p14:creationId xmlns:p14="http://schemas.microsoft.com/office/powerpoint/2010/main" val="2008342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B0CBF-7E60-4E06-873D-B012F27BAC57}" type="slidenum">
              <a:rPr lang="en-US"/>
              <a:pPr/>
              <a:t>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Utilizes various dimensions (physical, social, cultural) dimensions to affect behavior change. Takes into consideration 5 levels of influence on health behavior. </a:t>
            </a:r>
          </a:p>
        </p:txBody>
      </p:sp>
    </p:spTree>
    <p:extLst>
      <p:ext uri="{BB962C8B-B14F-4D97-AF65-F5344CB8AC3E}">
        <p14:creationId xmlns:p14="http://schemas.microsoft.com/office/powerpoint/2010/main" val="72299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9308-AABD-4913-B3A4-380C4802FBD6}" type="slidenum">
              <a:rPr lang="en-US"/>
              <a:pPr/>
              <a:t>5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Much of this is considered advance level competency but we can touch on important points. </a:t>
            </a:r>
          </a:p>
          <a:p>
            <a:endParaRPr lang="en-US"/>
          </a:p>
          <a:p>
            <a:r>
              <a:rPr lang="en-US"/>
              <a:t>Health educators are often responsible for securing and managing fiscal resources and budgets. Important skills include identifying sources of funding, writing grants, budgeting, prioritization of funds, resource mgmt. </a:t>
            </a:r>
          </a:p>
          <a:p>
            <a:endParaRPr lang="en-US"/>
          </a:p>
          <a:p>
            <a:r>
              <a:rPr lang="en-US"/>
              <a:t>Identify resources: grant opportunities, partnerships, etc.</a:t>
            </a:r>
          </a:p>
          <a:p>
            <a:r>
              <a:rPr lang="en-US"/>
              <a:t>Prepare proposals-next slide</a:t>
            </a:r>
          </a:p>
          <a:p>
            <a:r>
              <a:rPr lang="en-US"/>
              <a:t>Develop budgets-plans for use of funds in the future</a:t>
            </a:r>
          </a:p>
          <a:p>
            <a:r>
              <a:rPr lang="en-US"/>
              <a:t>Manage budgets-monitor</a:t>
            </a:r>
          </a:p>
          <a:p>
            <a:r>
              <a:rPr lang="en-US"/>
              <a:t>Prepare reports-can be monthly, quarterly, annually; explains fiscal activity over a designated period. Helps to ensure accountability. </a:t>
            </a:r>
          </a:p>
          <a:p>
            <a:r>
              <a:rPr lang="en-US"/>
              <a:t>Demonstrate ethical behavior-understand which programs offer the best value. Utilize economic analysis. Make informed, responsible decisions. </a:t>
            </a:r>
          </a:p>
        </p:txBody>
      </p:sp>
    </p:spTree>
    <p:extLst>
      <p:ext uri="{BB962C8B-B14F-4D97-AF65-F5344CB8AC3E}">
        <p14:creationId xmlns:p14="http://schemas.microsoft.com/office/powerpoint/2010/main" val="1811620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41BA2-3A47-4189-94C2-DCA14DF518BF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Communication: presentations, group facilitation, verbal, non-verbal and written communication. Need to clearly articulate goals, rationale, etc. </a:t>
            </a:r>
          </a:p>
          <a:p>
            <a:r>
              <a:rPr lang="en-US"/>
              <a:t>Facilitate cooperation: good understanding of group dynamics, group culture, objectivity, etc.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62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BCCB3-ECC1-4FCD-9369-A1DD4A427D61}" type="slidenum">
              <a:rPr lang="en-US"/>
              <a:pPr/>
              <a:t>8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difference between strategic planning and program planning? </a:t>
            </a:r>
          </a:p>
          <a:p>
            <a:r>
              <a:rPr lang="en-US" dirty="0"/>
              <a:t>Strategic planning is process that encompasses individual, group, community, environment, policy, factors to support implementation of mission. </a:t>
            </a:r>
            <a:r>
              <a:rPr lang="en-US" dirty="0" smtClean="0"/>
              <a:t>Program Planning </a:t>
            </a:r>
            <a:r>
              <a:rPr lang="en-US" dirty="0"/>
              <a:t>is the process of developing strategies to reach a defined objective. This is the big picture, or how you operate on a grand scale. </a:t>
            </a:r>
          </a:p>
          <a:p>
            <a:endParaRPr lang="en-US" dirty="0"/>
          </a:p>
          <a:p>
            <a:r>
              <a:rPr lang="en-US" dirty="0"/>
              <a:t>Where are we now?/Current status?—provides a baseline. Examines external opportunities and threats. </a:t>
            </a:r>
          </a:p>
          <a:p>
            <a:r>
              <a:rPr lang="en-US" dirty="0"/>
              <a:t>Where do we want to be?/Desired Direction?—short and long term</a:t>
            </a:r>
          </a:p>
          <a:p>
            <a:r>
              <a:rPr lang="en-US" dirty="0"/>
              <a:t>How do we get there?/Necessary steps &amp; progress—What resources are need? What routes are available? What kind of collaboration needed? Who is responsible? </a:t>
            </a:r>
          </a:p>
        </p:txBody>
      </p:sp>
    </p:spTree>
    <p:extLst>
      <p:ext uri="{BB962C8B-B14F-4D97-AF65-F5344CB8AC3E}">
        <p14:creationId xmlns:p14="http://schemas.microsoft.com/office/powerpoint/2010/main" val="474017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27D09-EF19-49C4-8ABF-57269B4F4976}" type="slidenum">
              <a:rPr lang="en-US"/>
              <a:pPr/>
              <a:t>10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Organizational culture refers to the collective beliefs, values, and norms which is influenced by the organization’s mission, goals, and cultural, economic, and political environment in which it operates. </a:t>
            </a:r>
          </a:p>
          <a:p>
            <a:endParaRPr lang="en-US"/>
          </a:p>
          <a:p>
            <a:r>
              <a:rPr lang="en-US"/>
              <a:t>Culture can hinder or enhance health education’s goals. Diffusions of Innovation Theory is important in considering changes to org. culture. </a:t>
            </a:r>
          </a:p>
        </p:txBody>
      </p:sp>
    </p:spTree>
    <p:extLst>
      <p:ext uri="{BB962C8B-B14F-4D97-AF65-F5344CB8AC3E}">
        <p14:creationId xmlns:p14="http://schemas.microsoft.com/office/powerpoint/2010/main" val="179855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55" name="Group 9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6754" name="Group 91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5842" name="Rectangle 2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4" name="Rectangle 4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744" name="Rectangle 904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752" name="Group 912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36732" name="Freeform 892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3" name="Freeform 89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734" name="Group 89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36735" name="Oval 89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6" name="Oval 896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7" name="Oval 897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8" name="Oval 898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9" name="Oval 89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0" name="Oval 900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1" name="Oval 90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2" name="Oval 902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3" name="Oval 903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745" name="Rectangle 905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46" name="Rectangle 90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747" name="Rectangle 907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748" name="Rectangle 90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749" name="Rectangle 90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11E1E6-B5A9-49F7-BDDB-E8DC1F074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48216-9EC4-45BC-AFF8-4D4EBEF8F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B49C1-BEDF-4370-8C8C-B93588CF5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33167-D95F-4ACF-B545-9712874AB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8A6CB-526F-4817-B3B6-3DFBFAFA5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2F76B-E09C-42DD-AA5A-D36662BF8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8D317-9347-45CF-8D47-4C2828F3B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911A2-AC2C-4047-B473-F986C906C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A8EE8-EA25-41DF-8F6C-9ED4DF8D2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ADF5-477B-4E99-8171-904B4A23F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9A85D-EDA6-4FE1-8021-F5E587008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44" name="Group 916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22530" name="Rectangle 2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443" name="Group 91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3420" name="Freeform 892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21" name="Freeform 893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422" name="Group 894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3423" name="Oval 895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4" name="Oval 896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5" name="Oval 897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6" name="Oval 898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7" name="Oval 899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8" name="Oval 900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9" name="Oval 901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0" name="Oval 902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1" name="Oval 903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432" name="Rectangle 904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BB9EC27-945A-47FE-823F-CECAFE0C1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905000"/>
            <a:ext cx="7315200" cy="1600200"/>
          </a:xfrm>
        </p:spPr>
        <p:txBody>
          <a:bodyPr/>
          <a:lstStyle/>
          <a:p>
            <a:r>
              <a:rPr lang="en-US" dirty="0"/>
              <a:t>Area of Responsibility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91000"/>
            <a:ext cx="3733800" cy="1752600"/>
          </a:xfrm>
        </p:spPr>
        <p:txBody>
          <a:bodyPr/>
          <a:lstStyle/>
          <a:p>
            <a:pPr algn="ctr"/>
            <a:r>
              <a:rPr lang="en-US"/>
              <a:t>Administer and Manage Health Education </a:t>
            </a:r>
          </a:p>
        </p:txBody>
      </p:sp>
      <p:pic>
        <p:nvPicPr>
          <p:cNvPr id="66565" name="Picture 5" descr="j0233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86200"/>
            <a:ext cx="2574925" cy="2614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Analyze organizational culture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dirty="0"/>
              <a:t>5 areas that contribute to organizational culture:</a:t>
            </a:r>
          </a:p>
          <a:p>
            <a:pPr lvl="1">
              <a:buFontTx/>
              <a:buNone/>
            </a:pPr>
            <a:r>
              <a:rPr lang="en-US" dirty="0"/>
              <a:t>	Assumptions</a:t>
            </a:r>
          </a:p>
          <a:p>
            <a:pPr lvl="1">
              <a:buFontTx/>
              <a:buNone/>
            </a:pPr>
            <a:r>
              <a:rPr lang="en-US" dirty="0"/>
              <a:t>	Values</a:t>
            </a:r>
          </a:p>
          <a:p>
            <a:pPr lvl="1">
              <a:buFontTx/>
              <a:buNone/>
            </a:pPr>
            <a:r>
              <a:rPr lang="en-US" dirty="0"/>
              <a:t>	Behavioral Norm</a:t>
            </a:r>
          </a:p>
          <a:p>
            <a:pPr lvl="1">
              <a:buFontTx/>
              <a:buNone/>
            </a:pPr>
            <a:r>
              <a:rPr lang="en-US" dirty="0"/>
              <a:t>	Behavioral Patterns</a:t>
            </a:r>
          </a:p>
          <a:p>
            <a:pPr lvl="1">
              <a:buFontTx/>
              <a:buNone/>
            </a:pPr>
            <a:r>
              <a:rPr lang="en-US" dirty="0"/>
              <a:t>	Symbols &amp; Rituals that portray its message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380288" cy="1143000"/>
          </a:xfrm>
        </p:spPr>
        <p:txBody>
          <a:bodyPr/>
          <a:lstStyle/>
          <a:p>
            <a:r>
              <a:rPr lang="en-US"/>
              <a:t>Stages of Team Development </a:t>
            </a:r>
            <a:br>
              <a:rPr lang="en-US"/>
            </a:br>
            <a:r>
              <a:rPr lang="en-US"/>
              <a:t>and Leadership Actions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Forming-</a:t>
            </a:r>
            <a:r>
              <a:rPr lang="en-US" sz="2400"/>
              <a:t>establish team and roles</a:t>
            </a:r>
          </a:p>
          <a:p>
            <a:r>
              <a:rPr lang="en-US" sz="2800"/>
              <a:t>Storming-</a:t>
            </a:r>
            <a:r>
              <a:rPr lang="en-US" sz="2400"/>
              <a:t>experience conflict, minimize</a:t>
            </a:r>
          </a:p>
          <a:p>
            <a:r>
              <a:rPr lang="en-US" sz="2800"/>
              <a:t>Norming-</a:t>
            </a:r>
            <a:r>
              <a:rPr lang="en-US" sz="2400"/>
              <a:t>reach agreement about roles</a:t>
            </a:r>
          </a:p>
          <a:p>
            <a:r>
              <a:rPr lang="en-US" sz="2800"/>
              <a:t>Performing-</a:t>
            </a:r>
            <a:r>
              <a:rPr lang="en-US" sz="2400"/>
              <a:t>accomplish tasks</a:t>
            </a:r>
          </a:p>
          <a:p>
            <a:r>
              <a:rPr lang="en-US" sz="2800"/>
              <a:t>Adjourning-</a:t>
            </a:r>
            <a:r>
              <a:rPr lang="en-US" sz="2400"/>
              <a:t>established for long time or discontinued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400"/>
              <a:t>Longest (2004)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r>
              <a:rPr lang="en-US"/>
              <a:t>Manage Human Resources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Develop Volunteer Opportunities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Recruiting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Training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Supervising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Recognizing/Rewarding</a:t>
            </a:r>
          </a:p>
          <a:p>
            <a:pPr>
              <a:lnSpc>
                <a:spcPct val="90000"/>
              </a:lnSpc>
            </a:pPr>
            <a:r>
              <a:rPr lang="en-US" dirty="0"/>
              <a:t>Promote cooperation and feedback among personnel related to the program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Paid staff, volunteers, consultants, stakeholders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74758" name="Picture 6" descr="MCBD1066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05000"/>
            <a:ext cx="2895600" cy="255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Education Settings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477000" cy="4114800"/>
          </a:xfrm>
        </p:spPr>
        <p:txBody>
          <a:bodyPr/>
          <a:lstStyle/>
          <a:p>
            <a:r>
              <a:rPr lang="en-US"/>
              <a:t>Community </a:t>
            </a:r>
          </a:p>
          <a:p>
            <a:r>
              <a:rPr lang="en-US"/>
              <a:t>School (K-12)</a:t>
            </a:r>
          </a:p>
          <a:p>
            <a:r>
              <a:rPr lang="en-US"/>
              <a:t>Health Care</a:t>
            </a:r>
          </a:p>
          <a:p>
            <a:r>
              <a:rPr lang="en-US"/>
              <a:t>Business/Industry</a:t>
            </a:r>
          </a:p>
          <a:p>
            <a:r>
              <a:rPr lang="en-US"/>
              <a:t>College</a:t>
            </a:r>
          </a:p>
          <a:p>
            <a:r>
              <a:rPr lang="en-US"/>
              <a:t>University Health</a:t>
            </a:r>
          </a:p>
        </p:txBody>
      </p:sp>
      <p:pic>
        <p:nvPicPr>
          <p:cNvPr id="67588" name="Picture 4" descr="MPj03993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514600"/>
            <a:ext cx="2560638" cy="255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6553200" cy="4114800"/>
          </a:xfrm>
        </p:spPr>
        <p:txBody>
          <a:bodyPr/>
          <a:lstStyle/>
          <a:p>
            <a:r>
              <a:rPr lang="en-US" sz="2800"/>
              <a:t>Coalitions</a:t>
            </a:r>
          </a:p>
          <a:p>
            <a:r>
              <a:rPr lang="en-US" sz="2800"/>
              <a:t>Culture</a:t>
            </a:r>
          </a:p>
          <a:p>
            <a:r>
              <a:rPr lang="en-US" sz="2800"/>
              <a:t>Cultural Competency</a:t>
            </a:r>
          </a:p>
          <a:p>
            <a:r>
              <a:rPr lang="en-US" sz="2800"/>
              <a:t>Goals</a:t>
            </a:r>
          </a:p>
          <a:p>
            <a:r>
              <a:rPr lang="en-US" sz="2800"/>
              <a:t>Ecological Approaches</a:t>
            </a:r>
          </a:p>
          <a:p>
            <a:r>
              <a:rPr lang="en-US" sz="2800"/>
              <a:t>Mission Statements</a:t>
            </a:r>
          </a:p>
          <a:p>
            <a:r>
              <a:rPr lang="en-US" sz="2800"/>
              <a:t>Organizational Development</a:t>
            </a:r>
          </a:p>
          <a:p>
            <a:r>
              <a:rPr lang="en-US" sz="2800"/>
              <a:t>Strategic Planning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Ecological Approach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586038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6020" name="Picture 4" descr="Socio-Ecological%20Mo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09800"/>
            <a:ext cx="6172200" cy="4011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 Fiscal Resources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Identify fiscal resources</a:t>
            </a:r>
          </a:p>
          <a:p>
            <a:r>
              <a:rPr lang="en-US"/>
              <a:t> Prepare grant proposals</a:t>
            </a:r>
          </a:p>
          <a:p>
            <a:r>
              <a:rPr lang="en-US"/>
              <a:t> Develop budgets</a:t>
            </a:r>
          </a:p>
          <a:p>
            <a:r>
              <a:rPr lang="en-US"/>
              <a:t> Manage budgets</a:t>
            </a:r>
          </a:p>
          <a:p>
            <a:r>
              <a:rPr lang="en-US"/>
              <a:t> Prepare budgetary reports</a:t>
            </a:r>
          </a:p>
          <a:p>
            <a:r>
              <a:rPr lang="en-US"/>
              <a:t> Demonstrate ethical behavior in managing fiscal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Grant Proposal Elements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Title Page</a:t>
            </a:r>
          </a:p>
          <a:p>
            <a:pPr>
              <a:lnSpc>
                <a:spcPct val="90000"/>
              </a:lnSpc>
            </a:pPr>
            <a:r>
              <a:rPr lang="en-US" sz="2800"/>
              <a:t>Abstract/Executive Summary-</a:t>
            </a:r>
            <a:r>
              <a:rPr lang="en-US" sz="2000"/>
              <a:t>short overview</a:t>
            </a:r>
          </a:p>
          <a:p>
            <a:pPr>
              <a:lnSpc>
                <a:spcPct val="90000"/>
              </a:lnSpc>
            </a:pPr>
            <a:r>
              <a:rPr lang="en-US" sz="2800"/>
              <a:t>Table of Contents</a:t>
            </a:r>
          </a:p>
          <a:p>
            <a:pPr>
              <a:lnSpc>
                <a:spcPct val="90000"/>
              </a:lnSpc>
            </a:pPr>
            <a:r>
              <a:rPr lang="en-US" sz="2800"/>
              <a:t>Introduction-</a:t>
            </a:r>
            <a:r>
              <a:rPr lang="en-US" sz="2000"/>
              <a:t>describe problem, purpose of funding</a:t>
            </a:r>
          </a:p>
          <a:p>
            <a:pPr>
              <a:lnSpc>
                <a:spcPct val="90000"/>
              </a:lnSpc>
            </a:pPr>
            <a:r>
              <a:rPr lang="en-US" sz="2800"/>
              <a:t>Background-</a:t>
            </a:r>
            <a:r>
              <a:rPr lang="en-US" sz="2000"/>
              <a:t>lit review</a:t>
            </a:r>
          </a:p>
          <a:p>
            <a:pPr>
              <a:lnSpc>
                <a:spcPct val="90000"/>
              </a:lnSpc>
            </a:pPr>
            <a:r>
              <a:rPr lang="en-US" sz="2800"/>
              <a:t>Program Description-</a:t>
            </a:r>
            <a:r>
              <a:rPr lang="en-US" sz="2000"/>
              <a:t>goals, objectives, activities, evaluation plans</a:t>
            </a:r>
          </a:p>
          <a:p>
            <a:pPr>
              <a:lnSpc>
                <a:spcPct val="90000"/>
              </a:lnSpc>
            </a:pPr>
            <a:r>
              <a:rPr lang="en-US" sz="2800"/>
              <a:t>Resources-</a:t>
            </a:r>
            <a:r>
              <a:rPr lang="en-US" sz="2000"/>
              <a:t>personnel, space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References-</a:t>
            </a:r>
            <a:r>
              <a:rPr lang="en-US" sz="2000"/>
              <a:t>cited sources</a:t>
            </a:r>
          </a:p>
          <a:p>
            <a:pPr>
              <a:lnSpc>
                <a:spcPct val="90000"/>
              </a:lnSpc>
            </a:pPr>
            <a:r>
              <a:rPr lang="en-US" sz="2800"/>
              <a:t>Personnel-</a:t>
            </a:r>
            <a:r>
              <a:rPr lang="en-US" sz="2000"/>
              <a:t>resumes and job descriptions</a:t>
            </a:r>
          </a:p>
          <a:p>
            <a:pPr>
              <a:lnSpc>
                <a:spcPct val="90000"/>
              </a:lnSpc>
            </a:pPr>
            <a:r>
              <a:rPr lang="en-US" sz="2800"/>
              <a:t>Budget-</a:t>
            </a:r>
            <a:r>
              <a:rPr lang="en-US" sz="2000"/>
              <a:t>proposed expenditures with a justification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716713" cy="1143000"/>
          </a:xfrm>
        </p:spPr>
        <p:txBody>
          <a:bodyPr/>
          <a:lstStyle/>
          <a:p>
            <a:r>
              <a:rPr lang="en-US" sz="4000"/>
              <a:t>Obtain acceptance and support for programs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communication strategies </a:t>
            </a:r>
          </a:p>
          <a:p>
            <a:r>
              <a:rPr lang="en-US"/>
              <a:t>Facilitate cooperation among stakeholders</a:t>
            </a:r>
          </a:p>
          <a:p>
            <a:r>
              <a:rPr lang="en-US"/>
              <a:t>Prepare reports to maintain support</a:t>
            </a:r>
          </a:p>
          <a:p>
            <a:r>
              <a:rPr lang="en-US"/>
              <a:t>Synthesize data for reporting</a:t>
            </a:r>
          </a:p>
          <a:p>
            <a:r>
              <a:rPr lang="en-US"/>
              <a:t>Explain how program goals align with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543800" cy="1143000"/>
          </a:xfrm>
        </p:spPr>
        <p:txBody>
          <a:bodyPr/>
          <a:lstStyle/>
          <a:p>
            <a:r>
              <a:rPr lang="en-US"/>
              <a:t>Demonstrate leadership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Conduct </a:t>
            </a:r>
            <a:r>
              <a:rPr lang="en-US" sz="2400" b="1"/>
              <a:t>Strategic Planning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/>
              <a:t>Process answers questions: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Where are we now?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Where do we want to be?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How do we get there?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/>
              <a:t>OR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is current status of organization?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is desired direction?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steps are necessary to move towards direction?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progress is being made?</a:t>
            </a:r>
          </a:p>
        </p:txBody>
      </p:sp>
      <p:pic>
        <p:nvPicPr>
          <p:cNvPr id="70662" name="Picture 6" descr="MCj025062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09800"/>
            <a:ext cx="2587625" cy="273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Add’l leadership skills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Utilize planning models </a:t>
            </a:r>
            <a:r>
              <a:rPr lang="en-US" sz="2400" dirty="0"/>
              <a:t>(PRECEDE_PROCEED, MAPP, MATCH, </a:t>
            </a:r>
            <a:r>
              <a:rPr lang="en-US" sz="2400" dirty="0" err="1"/>
              <a:t>CDCynergy</a:t>
            </a:r>
            <a:r>
              <a:rPr lang="en-US" sz="2400" dirty="0"/>
              <a:t>)</a:t>
            </a:r>
          </a:p>
          <a:p>
            <a:r>
              <a:rPr lang="en-US" dirty="0"/>
              <a:t>Utilize Logic Models-</a:t>
            </a:r>
            <a:r>
              <a:rPr lang="en-US" sz="2400" dirty="0"/>
              <a:t>roadmaps and visual representation of your program</a:t>
            </a:r>
          </a:p>
          <a:p>
            <a:r>
              <a:rPr lang="en-US" dirty="0"/>
              <a:t>Conduct Organizational and Situational Analysis- </a:t>
            </a:r>
            <a:r>
              <a:rPr lang="en-US" sz="2400" dirty="0"/>
              <a:t>organization-level assessment</a:t>
            </a:r>
          </a:p>
          <a:p>
            <a:r>
              <a:rPr lang="en-US" dirty="0"/>
              <a:t>Comply with laws and regulations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268</TotalTime>
  <Words>860</Words>
  <Application>Microsoft Macintosh PowerPoint</Application>
  <PresentationFormat>On-screen Show (4:3)</PresentationFormat>
  <Paragraphs>122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 Narrow</vt:lpstr>
      <vt:lpstr>Times New Roman</vt:lpstr>
      <vt:lpstr>Cactus</vt:lpstr>
      <vt:lpstr>Area of Responsibility 5</vt:lpstr>
      <vt:lpstr>Health Education Settings</vt:lpstr>
      <vt:lpstr>Key Terms </vt:lpstr>
      <vt:lpstr>Ecological Approach</vt:lpstr>
      <vt:lpstr>Manage Fiscal Resources</vt:lpstr>
      <vt:lpstr>Grant Proposal Elements</vt:lpstr>
      <vt:lpstr>Obtain acceptance and support for programs</vt:lpstr>
      <vt:lpstr>Demonstrate leadership</vt:lpstr>
      <vt:lpstr>Add’l leadership skills</vt:lpstr>
      <vt:lpstr>Analyze organizational culture</vt:lpstr>
      <vt:lpstr>Stages of Team Development  and Leadership Actions</vt:lpstr>
      <vt:lpstr>Manage Human Resources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Responsibility III</dc:title>
  <dc:creator>Rockland County</dc:creator>
  <cp:lastModifiedBy>Carolina  Focella</cp:lastModifiedBy>
  <cp:revision>20</cp:revision>
  <cp:lastPrinted>1601-01-01T00:00:00Z</cp:lastPrinted>
  <dcterms:created xsi:type="dcterms:W3CDTF">2009-02-13T13:44:20Z</dcterms:created>
  <dcterms:modified xsi:type="dcterms:W3CDTF">2017-07-29T22:09:12Z</dcterms:modified>
</cp:coreProperties>
</file>